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25"/>
  </p:notesMasterIdLst>
  <p:sldIdLst>
    <p:sldId id="258" r:id="rId2"/>
    <p:sldId id="388" r:id="rId3"/>
    <p:sldId id="394" r:id="rId4"/>
    <p:sldId id="413" r:id="rId5"/>
    <p:sldId id="395" r:id="rId6"/>
    <p:sldId id="396" r:id="rId7"/>
    <p:sldId id="415" r:id="rId8"/>
    <p:sldId id="397" r:id="rId9"/>
    <p:sldId id="398" r:id="rId10"/>
    <p:sldId id="399" r:id="rId11"/>
    <p:sldId id="408" r:id="rId12"/>
    <p:sldId id="400" r:id="rId13"/>
    <p:sldId id="403" r:id="rId14"/>
    <p:sldId id="414" r:id="rId15"/>
    <p:sldId id="402" r:id="rId16"/>
    <p:sldId id="401" r:id="rId17"/>
    <p:sldId id="409" r:id="rId18"/>
    <p:sldId id="410" r:id="rId19"/>
    <p:sldId id="407" r:id="rId20"/>
    <p:sldId id="404" r:id="rId21"/>
    <p:sldId id="405" r:id="rId22"/>
    <p:sldId id="406" r:id="rId23"/>
    <p:sldId id="41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CFB87C"/>
    <a:srgbClr val="D8CD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140" autoAdjust="0"/>
  </p:normalViewPr>
  <p:slideViewPr>
    <p:cSldViewPr snapToGrid="0">
      <p:cViewPr varScale="1">
        <p:scale>
          <a:sx n="121" d="100"/>
          <a:sy n="121" d="100"/>
        </p:scale>
        <p:origin x="1780" y="6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40EF20-633B-4A67-AD26-F8FEEA8AEC0B}" type="datetimeFigureOut">
              <a:t>7/1/2025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06016-75BD-40C4-A1FA-35D70203326E}" type="slidenum">
              <a:t>‹#›</a:t>
            </a:fld>
            <a:endParaRPr lang="en-US"/>
          </a:p>
        </p:txBody>
      </p:sp>
    </p:spTree>
    <p:extLst>
      <p:ext uri="{BB962C8B-B14F-4D97-AF65-F5344CB8AC3E}">
        <p14:creationId xmlns:p14="http://schemas.microsoft.com/office/powerpoint/2010/main" val="1420979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1</a:t>
            </a:fld>
            <a:endParaRPr lang="en-US"/>
          </a:p>
        </p:txBody>
      </p:sp>
    </p:spTree>
    <p:extLst>
      <p:ext uri="{BB962C8B-B14F-4D97-AF65-F5344CB8AC3E}">
        <p14:creationId xmlns:p14="http://schemas.microsoft.com/office/powerpoint/2010/main" val="285293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10</a:t>
            </a:fld>
            <a:endParaRPr lang="en-US"/>
          </a:p>
        </p:txBody>
      </p:sp>
    </p:spTree>
    <p:extLst>
      <p:ext uri="{BB962C8B-B14F-4D97-AF65-F5344CB8AC3E}">
        <p14:creationId xmlns:p14="http://schemas.microsoft.com/office/powerpoint/2010/main" val="1028083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11</a:t>
            </a:fld>
            <a:endParaRPr lang="en-US"/>
          </a:p>
        </p:txBody>
      </p:sp>
    </p:spTree>
    <p:extLst>
      <p:ext uri="{BB962C8B-B14F-4D97-AF65-F5344CB8AC3E}">
        <p14:creationId xmlns:p14="http://schemas.microsoft.com/office/powerpoint/2010/main" val="186895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12</a:t>
            </a:fld>
            <a:endParaRPr lang="en-US"/>
          </a:p>
        </p:txBody>
      </p:sp>
    </p:spTree>
    <p:extLst>
      <p:ext uri="{BB962C8B-B14F-4D97-AF65-F5344CB8AC3E}">
        <p14:creationId xmlns:p14="http://schemas.microsoft.com/office/powerpoint/2010/main" val="2269806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73C8E-43D8-A945-9C93-D69D2B8DC595}" type="slidenum">
              <a:rPr lang="en-US" smtClean="0"/>
              <a:t>13</a:t>
            </a:fld>
            <a:endParaRPr lang="en-US"/>
          </a:p>
        </p:txBody>
      </p:sp>
    </p:spTree>
    <p:extLst>
      <p:ext uri="{BB962C8B-B14F-4D97-AF65-F5344CB8AC3E}">
        <p14:creationId xmlns:p14="http://schemas.microsoft.com/office/powerpoint/2010/main" val="2446888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14</a:t>
            </a:fld>
            <a:endParaRPr lang="en-US"/>
          </a:p>
        </p:txBody>
      </p:sp>
    </p:spTree>
    <p:extLst>
      <p:ext uri="{BB962C8B-B14F-4D97-AF65-F5344CB8AC3E}">
        <p14:creationId xmlns:p14="http://schemas.microsoft.com/office/powerpoint/2010/main" val="332681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15</a:t>
            </a:fld>
            <a:endParaRPr lang="en-US"/>
          </a:p>
        </p:txBody>
      </p:sp>
    </p:spTree>
    <p:extLst>
      <p:ext uri="{BB962C8B-B14F-4D97-AF65-F5344CB8AC3E}">
        <p14:creationId xmlns:p14="http://schemas.microsoft.com/office/powerpoint/2010/main" val="1453478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16</a:t>
            </a:fld>
            <a:endParaRPr lang="en-US"/>
          </a:p>
        </p:txBody>
      </p:sp>
    </p:spTree>
    <p:extLst>
      <p:ext uri="{BB962C8B-B14F-4D97-AF65-F5344CB8AC3E}">
        <p14:creationId xmlns:p14="http://schemas.microsoft.com/office/powerpoint/2010/main" val="1832512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17</a:t>
            </a:fld>
            <a:endParaRPr lang="en-US"/>
          </a:p>
        </p:txBody>
      </p:sp>
    </p:spTree>
    <p:extLst>
      <p:ext uri="{BB962C8B-B14F-4D97-AF65-F5344CB8AC3E}">
        <p14:creationId xmlns:p14="http://schemas.microsoft.com/office/powerpoint/2010/main" val="3737368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73C8E-43D8-A945-9C93-D69D2B8DC595}" type="slidenum">
              <a:rPr lang="en-US" smtClean="0"/>
              <a:t>18</a:t>
            </a:fld>
            <a:endParaRPr lang="en-US"/>
          </a:p>
        </p:txBody>
      </p:sp>
    </p:spTree>
    <p:extLst>
      <p:ext uri="{BB962C8B-B14F-4D97-AF65-F5344CB8AC3E}">
        <p14:creationId xmlns:p14="http://schemas.microsoft.com/office/powerpoint/2010/main" val="452503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19</a:t>
            </a:fld>
            <a:endParaRPr lang="en-US"/>
          </a:p>
        </p:txBody>
      </p:sp>
    </p:spTree>
    <p:extLst>
      <p:ext uri="{BB962C8B-B14F-4D97-AF65-F5344CB8AC3E}">
        <p14:creationId xmlns:p14="http://schemas.microsoft.com/office/powerpoint/2010/main" val="1232942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06016-75BD-40C4-A1FA-35D70203326E}" type="slidenum">
              <a:rPr lang="en-US" smtClean="0"/>
              <a:t>2</a:t>
            </a:fld>
            <a:endParaRPr lang="en-US"/>
          </a:p>
        </p:txBody>
      </p:sp>
    </p:spTree>
    <p:extLst>
      <p:ext uri="{BB962C8B-B14F-4D97-AF65-F5344CB8AC3E}">
        <p14:creationId xmlns:p14="http://schemas.microsoft.com/office/powerpoint/2010/main" val="18617849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20</a:t>
            </a:fld>
            <a:endParaRPr lang="en-US"/>
          </a:p>
        </p:txBody>
      </p:sp>
    </p:spTree>
    <p:extLst>
      <p:ext uri="{BB962C8B-B14F-4D97-AF65-F5344CB8AC3E}">
        <p14:creationId xmlns:p14="http://schemas.microsoft.com/office/powerpoint/2010/main" val="3735685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21</a:t>
            </a:fld>
            <a:endParaRPr lang="en-US"/>
          </a:p>
        </p:txBody>
      </p:sp>
    </p:spTree>
    <p:extLst>
      <p:ext uri="{BB962C8B-B14F-4D97-AF65-F5344CB8AC3E}">
        <p14:creationId xmlns:p14="http://schemas.microsoft.com/office/powerpoint/2010/main" val="1407947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22</a:t>
            </a:fld>
            <a:endParaRPr lang="en-US"/>
          </a:p>
        </p:txBody>
      </p:sp>
    </p:spTree>
    <p:extLst>
      <p:ext uri="{BB962C8B-B14F-4D97-AF65-F5344CB8AC3E}">
        <p14:creationId xmlns:p14="http://schemas.microsoft.com/office/powerpoint/2010/main" val="3518928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23</a:t>
            </a:fld>
            <a:endParaRPr lang="en-US"/>
          </a:p>
        </p:txBody>
      </p:sp>
    </p:spTree>
    <p:extLst>
      <p:ext uri="{BB962C8B-B14F-4D97-AF65-F5344CB8AC3E}">
        <p14:creationId xmlns:p14="http://schemas.microsoft.com/office/powerpoint/2010/main" val="3000941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73C8E-43D8-A945-9C93-D69D2B8DC595}" type="slidenum">
              <a:rPr lang="en-US" smtClean="0"/>
              <a:t>3</a:t>
            </a:fld>
            <a:endParaRPr lang="en-US"/>
          </a:p>
        </p:txBody>
      </p:sp>
    </p:spTree>
    <p:extLst>
      <p:ext uri="{BB962C8B-B14F-4D97-AF65-F5344CB8AC3E}">
        <p14:creationId xmlns:p14="http://schemas.microsoft.com/office/powerpoint/2010/main" val="2192615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73C8E-43D8-A945-9C93-D69D2B8DC595}" type="slidenum">
              <a:rPr lang="en-US" smtClean="0"/>
              <a:t>4</a:t>
            </a:fld>
            <a:endParaRPr lang="en-US"/>
          </a:p>
        </p:txBody>
      </p:sp>
    </p:spTree>
    <p:extLst>
      <p:ext uri="{BB962C8B-B14F-4D97-AF65-F5344CB8AC3E}">
        <p14:creationId xmlns:p14="http://schemas.microsoft.com/office/powerpoint/2010/main" val="2625833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5</a:t>
            </a:fld>
            <a:endParaRPr lang="en-US"/>
          </a:p>
        </p:txBody>
      </p:sp>
    </p:spTree>
    <p:extLst>
      <p:ext uri="{BB962C8B-B14F-4D97-AF65-F5344CB8AC3E}">
        <p14:creationId xmlns:p14="http://schemas.microsoft.com/office/powerpoint/2010/main" val="714905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6</a:t>
            </a:fld>
            <a:endParaRPr lang="en-US"/>
          </a:p>
        </p:txBody>
      </p:sp>
    </p:spTree>
    <p:extLst>
      <p:ext uri="{BB962C8B-B14F-4D97-AF65-F5344CB8AC3E}">
        <p14:creationId xmlns:p14="http://schemas.microsoft.com/office/powerpoint/2010/main" val="4093378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D5779-07EC-7DB7-702D-277673F76C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37E528-ED8C-D90F-8C83-24ED1F118A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5C93F2-A227-B0CA-BD7B-A21085B464A2}"/>
              </a:ext>
            </a:extLst>
          </p:cNvPr>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1331CED6-A8E3-42B1-203B-89DA5CC5A847}"/>
              </a:ext>
            </a:extLst>
          </p:cNvPr>
          <p:cNvSpPr>
            <a:spLocks noGrp="1"/>
          </p:cNvSpPr>
          <p:nvPr>
            <p:ph type="sldNum" sz="quarter" idx="5"/>
          </p:nvPr>
        </p:nvSpPr>
        <p:spPr/>
        <p:txBody>
          <a:bodyPr/>
          <a:lstStyle/>
          <a:p>
            <a:fld id="{13573C8E-43D8-A945-9C93-D69D2B8DC595}" type="slidenum">
              <a:rPr lang="en-US" smtClean="0"/>
              <a:t>7</a:t>
            </a:fld>
            <a:endParaRPr lang="en-US"/>
          </a:p>
        </p:txBody>
      </p:sp>
    </p:spTree>
    <p:extLst>
      <p:ext uri="{BB962C8B-B14F-4D97-AF65-F5344CB8AC3E}">
        <p14:creationId xmlns:p14="http://schemas.microsoft.com/office/powerpoint/2010/main" val="1846612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8</a:t>
            </a:fld>
            <a:endParaRPr lang="en-US"/>
          </a:p>
        </p:txBody>
      </p:sp>
    </p:spTree>
    <p:extLst>
      <p:ext uri="{BB962C8B-B14F-4D97-AF65-F5344CB8AC3E}">
        <p14:creationId xmlns:p14="http://schemas.microsoft.com/office/powerpoint/2010/main" val="1044215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9</a:t>
            </a:fld>
            <a:endParaRPr lang="en-US"/>
          </a:p>
        </p:txBody>
      </p:sp>
    </p:spTree>
    <p:extLst>
      <p:ext uri="{BB962C8B-B14F-4D97-AF65-F5344CB8AC3E}">
        <p14:creationId xmlns:p14="http://schemas.microsoft.com/office/powerpoint/2010/main" val="1431292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descr="A picture containing sky, outdoor, building&#10;&#10;Description automatically generated">
            <a:extLst>
              <a:ext uri="{FF2B5EF4-FFF2-40B4-BE49-F238E27FC236}">
                <a16:creationId xmlns:a16="http://schemas.microsoft.com/office/drawing/2014/main" id="{6F7D8B11-0DAB-5A1C-73FA-34D91682B616}"/>
              </a:ext>
            </a:extLst>
          </p:cNvPr>
          <p:cNvPicPr>
            <a:picLocks noChangeAspect="1"/>
          </p:cNvPicPr>
          <p:nvPr userDrawn="1"/>
        </p:nvPicPr>
        <p:blipFill rotWithShape="1">
          <a:blip r:embed="rId2"/>
          <a:srcRect l="13975" r="10722"/>
          <a:stretch/>
        </p:blipFill>
        <p:spPr>
          <a:xfrm>
            <a:off x="0" y="-16229"/>
            <a:ext cx="12192000" cy="5977784"/>
          </a:xfrm>
          <a:prstGeom prst="rect">
            <a:avLst/>
          </a:prstGeom>
        </p:spPr>
      </p:pic>
      <p:sp>
        <p:nvSpPr>
          <p:cNvPr id="6" name="Rectangle 5">
            <a:extLst>
              <a:ext uri="{FF2B5EF4-FFF2-40B4-BE49-F238E27FC236}">
                <a16:creationId xmlns:a16="http://schemas.microsoft.com/office/drawing/2014/main" id="{7D23DCEA-A614-9B66-CB92-57EDD4972260}"/>
              </a:ext>
            </a:extLst>
          </p:cNvPr>
          <p:cNvSpPr/>
          <p:nvPr userDrawn="1"/>
        </p:nvSpPr>
        <p:spPr>
          <a:xfrm>
            <a:off x="0" y="883281"/>
            <a:ext cx="7668126" cy="1342554"/>
          </a:xfrm>
          <a:prstGeom prst="rect">
            <a:avLst/>
          </a:prstGeom>
          <a:solidFill>
            <a:srgbClr val="CFB8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b="1">
                <a:solidFill>
                  <a:schemeClr val="bg1">
                    <a:lumMod val="95000"/>
                  </a:schemeClr>
                </a:solidFill>
                <a:latin typeface="Helvetica Neue" panose="02000503000000020004" pitchFamily="2" charset="0"/>
                <a:ea typeface="Helvetica Neue" panose="02000503000000020004" pitchFamily="2" charset="0"/>
                <a:cs typeface="Helvetica Neue" panose="02000503000000020004" pitchFamily="2" charset="0"/>
              </a:rPr>
              <a:t>Title Here</a:t>
            </a:r>
          </a:p>
          <a:p>
            <a:pPr algn="r"/>
            <a:r>
              <a:rPr lang="en-US"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Subtitle Here</a:t>
            </a:r>
            <a:endParaRPr lang="en-US" sz="2000" b="1">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1522686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aculty Senate 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D797ACA-64C8-7D40-89A6-029F81442CA3}"/>
              </a:ext>
            </a:extLst>
          </p:cNvPr>
          <p:cNvGrpSpPr/>
          <p:nvPr userDrawn="1"/>
        </p:nvGrpSpPr>
        <p:grpSpPr>
          <a:xfrm>
            <a:off x="600622" y="494100"/>
            <a:ext cx="946988" cy="946988"/>
            <a:chOff x="600622" y="494100"/>
            <a:chExt cx="946988" cy="946988"/>
          </a:xfrm>
        </p:grpSpPr>
        <p:sp>
          <p:nvSpPr>
            <p:cNvPr id="4" name="Oval 3">
              <a:extLst>
                <a:ext uri="{FF2B5EF4-FFF2-40B4-BE49-F238E27FC236}">
                  <a16:creationId xmlns:a16="http://schemas.microsoft.com/office/drawing/2014/main" id="{0FF4B835-26A5-6446-8C81-08408FEF2E79}"/>
                </a:ext>
              </a:extLst>
            </p:cNvPr>
            <p:cNvSpPr/>
            <p:nvPr/>
          </p:nvSpPr>
          <p:spPr>
            <a:xfrm>
              <a:off x="600622" y="494100"/>
              <a:ext cx="946988" cy="946988"/>
            </a:xfrm>
            <a:prstGeom prst="ellipse">
              <a:avLst/>
            </a:prstGeom>
            <a:solidFill>
              <a:schemeClr val="bg1"/>
            </a:solidFill>
            <a:ln w="38100">
              <a:solidFill>
                <a:srgbClr val="CBB37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Megaphone with solid fill">
              <a:extLst>
                <a:ext uri="{FF2B5EF4-FFF2-40B4-BE49-F238E27FC236}">
                  <a16:creationId xmlns:a16="http://schemas.microsoft.com/office/drawing/2014/main" id="{C1B9D8A2-E10E-C240-BB52-98F81707677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65483" y="658960"/>
              <a:ext cx="617266" cy="617266"/>
            </a:xfrm>
            <a:prstGeom prst="rect">
              <a:avLst/>
            </a:prstGeom>
          </p:spPr>
        </p:pic>
      </p:grpSp>
      <p:sp>
        <p:nvSpPr>
          <p:cNvPr id="6" name="Title 1">
            <a:extLst>
              <a:ext uri="{FF2B5EF4-FFF2-40B4-BE49-F238E27FC236}">
                <a16:creationId xmlns:a16="http://schemas.microsoft.com/office/drawing/2014/main" id="{725F7162-D169-464C-AC28-508EBE3089B6}"/>
              </a:ext>
            </a:extLst>
          </p:cNvPr>
          <p:cNvSpPr>
            <a:spLocks noGrp="1"/>
          </p:cNvSpPr>
          <p:nvPr>
            <p:ph type="title" hasCustomPrompt="1"/>
          </p:nvPr>
        </p:nvSpPr>
        <p:spPr>
          <a:xfrm>
            <a:off x="1663829" y="811650"/>
            <a:ext cx="4660243" cy="311888"/>
          </a:xfrm>
          <a:prstGeom prst="rect">
            <a:avLst/>
          </a:prstGeom>
        </p:spPr>
        <p:txBody>
          <a:bodyPr/>
          <a:lstStyle>
            <a:lvl1pPr>
              <a:defRPr sz="2000"/>
            </a:lvl1pPr>
          </a:lstStyle>
          <a:p>
            <a:r>
              <a:rPr lang="en-US"/>
              <a:t>FACULTY SENATE HEADLINE</a:t>
            </a:r>
          </a:p>
        </p:txBody>
      </p:sp>
      <p:sp>
        <p:nvSpPr>
          <p:cNvPr id="7" name="Text Placeholder 17">
            <a:extLst>
              <a:ext uri="{FF2B5EF4-FFF2-40B4-BE49-F238E27FC236}">
                <a16:creationId xmlns:a16="http://schemas.microsoft.com/office/drawing/2014/main" id="{0A904540-C743-F240-9D83-88C35256DDFD}"/>
              </a:ext>
            </a:extLst>
          </p:cNvPr>
          <p:cNvSpPr>
            <a:spLocks noGrp="1"/>
          </p:cNvSpPr>
          <p:nvPr>
            <p:ph type="body" sz="quarter" idx="10" hasCustomPrompt="1"/>
          </p:nvPr>
        </p:nvSpPr>
        <p:spPr>
          <a:xfrm>
            <a:off x="762784" y="1922114"/>
            <a:ext cx="4660243" cy="830997"/>
          </a:xfrm>
          <a:prstGeom prst="rect">
            <a:avLst/>
          </a:prstGeom>
        </p:spPr>
        <p:txBody>
          <a:bodyPr/>
          <a:lstStyle>
            <a:lvl1pPr marL="0" indent="0">
              <a:buNone/>
              <a:defRPr sz="1600" i="0">
                <a:solidFill>
                  <a:schemeClr val="tx1">
                    <a:lumMod val="75000"/>
                    <a:lumOff val="25000"/>
                  </a:schemeClr>
                </a:solidFill>
                <a:latin typeface="Helvetica" pitchFamily="2" charset="0"/>
              </a:defRPr>
            </a:lvl1pPr>
            <a:lvl2pPr marL="457200" indent="0">
              <a:buNone/>
              <a:defRPr sz="1800">
                <a:solidFill>
                  <a:schemeClr val="tx1">
                    <a:lumMod val="75000"/>
                    <a:lumOff val="25000"/>
                  </a:schemeClr>
                </a:solidFill>
              </a:defRPr>
            </a:lvl2pPr>
            <a:lvl3pPr marL="914400" indent="0">
              <a:buNone/>
              <a:defRPr sz="1600">
                <a:solidFill>
                  <a:schemeClr val="tx1">
                    <a:lumMod val="75000"/>
                    <a:lumOff val="25000"/>
                  </a:schemeClr>
                </a:solidFill>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a:t>We are a world-class medical destination at the forefront of transformative education, science, medicine, and healthcare. </a:t>
            </a:r>
          </a:p>
        </p:txBody>
      </p:sp>
      <p:sp>
        <p:nvSpPr>
          <p:cNvPr id="8" name="Text Placeholder 19">
            <a:extLst>
              <a:ext uri="{FF2B5EF4-FFF2-40B4-BE49-F238E27FC236}">
                <a16:creationId xmlns:a16="http://schemas.microsoft.com/office/drawing/2014/main" id="{C27EDD35-7F0C-4E41-A6AF-912CBA83E025}"/>
              </a:ext>
            </a:extLst>
          </p:cNvPr>
          <p:cNvSpPr>
            <a:spLocks noGrp="1"/>
          </p:cNvSpPr>
          <p:nvPr>
            <p:ph type="body" sz="quarter" idx="11" hasCustomPrompt="1"/>
          </p:nvPr>
        </p:nvSpPr>
        <p:spPr>
          <a:xfrm>
            <a:off x="762801" y="3278343"/>
            <a:ext cx="4660900" cy="2560637"/>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a:solidFill>
                  <a:schemeClr val="tx1">
                    <a:lumMod val="75000"/>
                    <a:lumOff val="25000"/>
                  </a:schemeClr>
                </a:solidFill>
              </a:defRPr>
            </a:lvl1pPr>
            <a:lvl2pPr marL="457200" indent="0">
              <a:buFont typeface="Arial" panose="020B0604020202020204" pitchFamily="34" charset="0"/>
              <a:buNone/>
              <a:defRPr sz="1600">
                <a:solidFill>
                  <a:schemeClr val="tx1">
                    <a:lumMod val="75000"/>
                    <a:lumOff val="25000"/>
                  </a:schemeClr>
                </a:solidFill>
              </a:defRPr>
            </a:lvl2pPr>
            <a:lvl3pPr marL="914400" indent="0">
              <a:buFont typeface="Arial" panose="020B0604020202020204" pitchFamily="34" charset="0"/>
              <a:buNone/>
              <a:defRPr sz="1600">
                <a:solidFill>
                  <a:schemeClr val="tx1">
                    <a:lumMod val="75000"/>
                    <a:lumOff val="25000"/>
                  </a:schemeClr>
                </a:solidFill>
              </a:defRPr>
            </a:lvl3pPr>
            <a:lvl4pPr marL="1371600" indent="0">
              <a:buFont typeface="Arial" panose="020B0604020202020204" pitchFamily="34" charset="0"/>
              <a:buNone/>
              <a:defRPr sz="1600">
                <a:solidFill>
                  <a:schemeClr val="tx1">
                    <a:lumMod val="75000"/>
                    <a:lumOff val="25000"/>
                  </a:schemeClr>
                </a:solidFill>
              </a:defRPr>
            </a:lvl4pPr>
            <a:lvl5pPr marL="1828800" indent="0">
              <a:buFont typeface="Arial" panose="020B0604020202020204" pitchFamily="34" charset="0"/>
              <a:buNone/>
              <a:defRPr sz="1600">
                <a:solidFill>
                  <a:schemeClr val="tx1">
                    <a:lumMod val="75000"/>
                    <a:lumOff val="25000"/>
                  </a:schemeClr>
                </a:solidFill>
              </a:defRPr>
            </a:lvl5pPr>
          </a:lstStyle>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a:t>Bullet point</a:t>
            </a:r>
          </a:p>
          <a:p>
            <a:pPr lvl="0"/>
            <a:endParaRPr lang="en-US"/>
          </a:p>
        </p:txBody>
      </p:sp>
      <p:sp>
        <p:nvSpPr>
          <p:cNvPr id="9" name="Text Placeholder 21">
            <a:extLst>
              <a:ext uri="{FF2B5EF4-FFF2-40B4-BE49-F238E27FC236}">
                <a16:creationId xmlns:a16="http://schemas.microsoft.com/office/drawing/2014/main" id="{62B64F62-B39C-884B-AA09-8D7E8B40FDA4}"/>
              </a:ext>
            </a:extLst>
          </p:cNvPr>
          <p:cNvSpPr>
            <a:spLocks noGrp="1"/>
          </p:cNvSpPr>
          <p:nvPr>
            <p:ph type="body" sz="quarter" idx="12" hasCustomPrompt="1"/>
          </p:nvPr>
        </p:nvSpPr>
        <p:spPr>
          <a:xfrm>
            <a:off x="762784" y="2925183"/>
            <a:ext cx="2700338" cy="330530"/>
          </a:xfrm>
          <a:prstGeom prst="rect">
            <a:avLst/>
          </a:prstGeom>
        </p:spPr>
        <p:txBody>
          <a:bodyPr/>
          <a:lstStyle>
            <a:lvl1pPr marL="0" indent="0">
              <a:buNone/>
              <a:defRPr sz="1600" b="1">
                <a:solidFill>
                  <a:schemeClr val="tx1">
                    <a:lumMod val="75000"/>
                    <a:lumOff val="25000"/>
                  </a:schemeClr>
                </a:solidFill>
              </a:defRPr>
            </a:lvl1pPr>
          </a:lstStyle>
          <a:p>
            <a:pPr lvl="0"/>
            <a:r>
              <a:rPr lang="en-US"/>
              <a:t>SUBHEADING</a:t>
            </a:r>
          </a:p>
        </p:txBody>
      </p:sp>
      <p:sp>
        <p:nvSpPr>
          <p:cNvPr id="11" name="Picture Placeholder 15">
            <a:extLst>
              <a:ext uri="{FF2B5EF4-FFF2-40B4-BE49-F238E27FC236}">
                <a16:creationId xmlns:a16="http://schemas.microsoft.com/office/drawing/2014/main" id="{56B375AC-58B2-7345-BDF1-578A007A55CA}"/>
              </a:ext>
            </a:extLst>
          </p:cNvPr>
          <p:cNvSpPr>
            <a:spLocks noGrp="1"/>
          </p:cNvSpPr>
          <p:nvPr>
            <p:ph type="pic" sz="quarter" idx="13" hasCustomPrompt="1"/>
          </p:nvPr>
        </p:nvSpPr>
        <p:spPr>
          <a:xfrm>
            <a:off x="6555887" y="1"/>
            <a:ext cx="5636113" cy="6857999"/>
          </a:xfrm>
          <a:prstGeom prst="rect">
            <a:avLst/>
          </a:prstGeom>
        </p:spPr>
        <p:txBody>
          <a:bodyPr/>
          <a:lstStyle>
            <a:lvl1pPr marL="0" indent="0" algn="ctr">
              <a:buNone/>
              <a:defRPr sz="1600" i="1">
                <a:solidFill>
                  <a:schemeClr val="bg1">
                    <a:lumMod val="65000"/>
                  </a:schemeClr>
                </a:solidFill>
              </a:defRPr>
            </a:lvl1pPr>
          </a:lstStyle>
          <a:p>
            <a:r>
              <a:rPr lang="en-US"/>
              <a:t>CLICK ICON TO INSERT</a:t>
            </a:r>
            <a:br>
              <a:rPr lang="en-US"/>
            </a:br>
            <a:r>
              <a:rPr lang="en-US"/>
              <a:t>PICTURE OR GRAPHIC</a:t>
            </a:r>
          </a:p>
        </p:txBody>
      </p:sp>
    </p:spTree>
    <p:extLst>
      <p:ext uri="{BB962C8B-B14F-4D97-AF65-F5344CB8AC3E}">
        <p14:creationId xmlns:p14="http://schemas.microsoft.com/office/powerpoint/2010/main" val="1177545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E6203-7543-CE47-8A1E-A889E9113A6F}"/>
              </a:ext>
            </a:extLst>
          </p:cNvPr>
          <p:cNvSpPr>
            <a:spLocks noGrp="1"/>
          </p:cNvSpPr>
          <p:nvPr>
            <p:ph type="title" hasCustomPrompt="1"/>
          </p:nvPr>
        </p:nvSpPr>
        <p:spPr>
          <a:xfrm>
            <a:off x="762785" y="620440"/>
            <a:ext cx="4992556" cy="1325563"/>
          </a:xfrm>
          <a:prstGeom prst="rect">
            <a:avLst/>
          </a:prstGeom>
        </p:spPr>
        <p:txBody>
          <a:bodyPr/>
          <a:lstStyle/>
          <a:p>
            <a:r>
              <a:rPr lang="en-US"/>
              <a:t>HEADING TEXT</a:t>
            </a:r>
            <a:br>
              <a:rPr lang="en-US"/>
            </a:br>
            <a:r>
              <a:rPr lang="en-US"/>
              <a:t>GOES HERE</a:t>
            </a:r>
          </a:p>
        </p:txBody>
      </p:sp>
      <p:sp>
        <p:nvSpPr>
          <p:cNvPr id="18" name="Text Placeholder 17">
            <a:extLst>
              <a:ext uri="{FF2B5EF4-FFF2-40B4-BE49-F238E27FC236}">
                <a16:creationId xmlns:a16="http://schemas.microsoft.com/office/drawing/2014/main" id="{1FC070BE-1FEE-F04B-B456-3EF06CBAAE5B}"/>
              </a:ext>
            </a:extLst>
          </p:cNvPr>
          <p:cNvSpPr>
            <a:spLocks noGrp="1"/>
          </p:cNvSpPr>
          <p:nvPr>
            <p:ph type="body" sz="quarter" idx="10" hasCustomPrompt="1"/>
          </p:nvPr>
        </p:nvSpPr>
        <p:spPr>
          <a:xfrm>
            <a:off x="762785" y="2244844"/>
            <a:ext cx="4660243" cy="830997"/>
          </a:xfrm>
          <a:prstGeom prst="rect">
            <a:avLst/>
          </a:prstGeom>
        </p:spPr>
        <p:txBody>
          <a:bodyPr/>
          <a:lstStyle>
            <a:lvl1pPr marL="0" indent="0">
              <a:buNone/>
              <a:defRPr sz="1600" i="1">
                <a:solidFill>
                  <a:schemeClr val="tx1">
                    <a:lumMod val="75000"/>
                    <a:lumOff val="25000"/>
                  </a:schemeClr>
                </a:solidFill>
                <a:latin typeface="Helvetica" pitchFamily="2" charset="0"/>
              </a:defRPr>
            </a:lvl1pPr>
            <a:lvl2pPr marL="457200" indent="0">
              <a:buNone/>
              <a:defRPr sz="1800">
                <a:solidFill>
                  <a:schemeClr val="tx1">
                    <a:lumMod val="75000"/>
                    <a:lumOff val="25000"/>
                  </a:schemeClr>
                </a:solidFill>
              </a:defRPr>
            </a:lvl2pPr>
            <a:lvl3pPr marL="914400" indent="0">
              <a:buNone/>
              <a:defRPr sz="1600">
                <a:solidFill>
                  <a:schemeClr val="tx1">
                    <a:lumMod val="75000"/>
                    <a:lumOff val="25000"/>
                  </a:schemeClr>
                </a:solidFill>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a:t>We are a world-class medical destination at the forefront of transformative education, science, medicine, and healthcare. </a:t>
            </a:r>
          </a:p>
        </p:txBody>
      </p:sp>
      <p:sp>
        <p:nvSpPr>
          <p:cNvPr id="20" name="Text Placeholder 19">
            <a:extLst>
              <a:ext uri="{FF2B5EF4-FFF2-40B4-BE49-F238E27FC236}">
                <a16:creationId xmlns:a16="http://schemas.microsoft.com/office/drawing/2014/main" id="{145ACD58-D78E-8E48-9455-5C51433032AB}"/>
              </a:ext>
            </a:extLst>
          </p:cNvPr>
          <p:cNvSpPr>
            <a:spLocks noGrp="1"/>
          </p:cNvSpPr>
          <p:nvPr>
            <p:ph type="body" sz="quarter" idx="11" hasCustomPrompt="1"/>
          </p:nvPr>
        </p:nvSpPr>
        <p:spPr>
          <a:xfrm>
            <a:off x="762802" y="3610038"/>
            <a:ext cx="4660900" cy="2560637"/>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a:solidFill>
                  <a:schemeClr val="tx1">
                    <a:lumMod val="75000"/>
                    <a:lumOff val="25000"/>
                  </a:schemeClr>
                </a:solidFill>
              </a:defRPr>
            </a:lvl1pPr>
            <a:lvl2pPr marL="457200" indent="0">
              <a:buFont typeface="Arial" panose="020B0604020202020204" pitchFamily="34" charset="0"/>
              <a:buNone/>
              <a:defRPr sz="1600">
                <a:solidFill>
                  <a:schemeClr val="tx1">
                    <a:lumMod val="75000"/>
                    <a:lumOff val="25000"/>
                  </a:schemeClr>
                </a:solidFill>
              </a:defRPr>
            </a:lvl2pPr>
            <a:lvl3pPr marL="914400" indent="0">
              <a:buFont typeface="Arial" panose="020B0604020202020204" pitchFamily="34" charset="0"/>
              <a:buNone/>
              <a:defRPr sz="1600">
                <a:solidFill>
                  <a:schemeClr val="tx1">
                    <a:lumMod val="75000"/>
                    <a:lumOff val="25000"/>
                  </a:schemeClr>
                </a:solidFill>
              </a:defRPr>
            </a:lvl3pPr>
            <a:lvl4pPr marL="1371600" indent="0">
              <a:buFont typeface="Arial" panose="020B0604020202020204" pitchFamily="34" charset="0"/>
              <a:buNone/>
              <a:defRPr sz="1600">
                <a:solidFill>
                  <a:schemeClr val="tx1">
                    <a:lumMod val="75000"/>
                    <a:lumOff val="25000"/>
                  </a:schemeClr>
                </a:solidFill>
              </a:defRPr>
            </a:lvl4pPr>
            <a:lvl5pPr marL="1828800" indent="0">
              <a:buFont typeface="Arial" panose="020B0604020202020204" pitchFamily="34" charset="0"/>
              <a:buNone/>
              <a:defRPr sz="1600">
                <a:solidFill>
                  <a:schemeClr val="tx1">
                    <a:lumMod val="75000"/>
                    <a:lumOff val="25000"/>
                  </a:schemeClr>
                </a:solidFill>
              </a:defRPr>
            </a:lvl5pPr>
          </a:lstStyle>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a:t>Bullet point</a:t>
            </a:r>
          </a:p>
          <a:p>
            <a:pPr lvl="0"/>
            <a:endParaRPr lang="en-US"/>
          </a:p>
        </p:txBody>
      </p:sp>
      <p:sp>
        <p:nvSpPr>
          <p:cNvPr id="22" name="Text Placeholder 21">
            <a:extLst>
              <a:ext uri="{FF2B5EF4-FFF2-40B4-BE49-F238E27FC236}">
                <a16:creationId xmlns:a16="http://schemas.microsoft.com/office/drawing/2014/main" id="{A23DA182-ED9A-0045-A9F8-B4FE7EBCB5AA}"/>
              </a:ext>
            </a:extLst>
          </p:cNvPr>
          <p:cNvSpPr>
            <a:spLocks noGrp="1"/>
          </p:cNvSpPr>
          <p:nvPr>
            <p:ph type="body" sz="quarter" idx="12" hasCustomPrompt="1"/>
          </p:nvPr>
        </p:nvSpPr>
        <p:spPr>
          <a:xfrm>
            <a:off x="762785" y="3256878"/>
            <a:ext cx="2700338" cy="330530"/>
          </a:xfrm>
          <a:prstGeom prst="rect">
            <a:avLst/>
          </a:prstGeom>
        </p:spPr>
        <p:txBody>
          <a:bodyPr/>
          <a:lstStyle>
            <a:lvl1pPr marL="0" indent="0">
              <a:buNone/>
              <a:defRPr sz="1600" b="1">
                <a:solidFill>
                  <a:schemeClr val="tx1">
                    <a:lumMod val="75000"/>
                    <a:lumOff val="25000"/>
                  </a:schemeClr>
                </a:solidFill>
              </a:defRPr>
            </a:lvl1pPr>
          </a:lstStyle>
          <a:p>
            <a:pPr lvl="0"/>
            <a:r>
              <a:rPr lang="en-US"/>
              <a:t>SUBHEADING</a:t>
            </a:r>
          </a:p>
        </p:txBody>
      </p:sp>
      <p:sp>
        <p:nvSpPr>
          <p:cNvPr id="28" name="Rectangle 27">
            <a:extLst>
              <a:ext uri="{FF2B5EF4-FFF2-40B4-BE49-F238E27FC236}">
                <a16:creationId xmlns:a16="http://schemas.microsoft.com/office/drawing/2014/main" id="{B24D301D-51D2-7B49-B36F-2D3B066FD32F}"/>
              </a:ext>
            </a:extLst>
          </p:cNvPr>
          <p:cNvSpPr/>
          <p:nvPr userDrawn="1"/>
        </p:nvSpPr>
        <p:spPr>
          <a:xfrm>
            <a:off x="0" y="555892"/>
            <a:ext cx="416859" cy="1219120"/>
          </a:xfrm>
          <a:prstGeom prst="rect">
            <a:avLst/>
          </a:prstGeom>
          <a:solidFill>
            <a:srgbClr val="CBB3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icture Placeholder 15">
            <a:extLst>
              <a:ext uri="{FF2B5EF4-FFF2-40B4-BE49-F238E27FC236}">
                <a16:creationId xmlns:a16="http://schemas.microsoft.com/office/drawing/2014/main" id="{BBB4CB9C-ACE6-C049-B0B7-CFE3862C2E27}"/>
              </a:ext>
            </a:extLst>
          </p:cNvPr>
          <p:cNvSpPr>
            <a:spLocks noGrp="1"/>
          </p:cNvSpPr>
          <p:nvPr>
            <p:ph type="pic" sz="quarter" idx="13" hasCustomPrompt="1"/>
          </p:nvPr>
        </p:nvSpPr>
        <p:spPr>
          <a:xfrm>
            <a:off x="6555887" y="1"/>
            <a:ext cx="5636113" cy="6857999"/>
          </a:xfrm>
          <a:prstGeom prst="rect">
            <a:avLst/>
          </a:prstGeom>
        </p:spPr>
        <p:txBody>
          <a:bodyPr/>
          <a:lstStyle>
            <a:lvl1pPr marL="0" indent="0" algn="ctr">
              <a:buNone/>
              <a:defRPr sz="1600" i="1">
                <a:solidFill>
                  <a:schemeClr val="bg1">
                    <a:lumMod val="65000"/>
                  </a:schemeClr>
                </a:solidFill>
              </a:defRPr>
            </a:lvl1pPr>
          </a:lstStyle>
          <a:p>
            <a:r>
              <a:rPr lang="en-US"/>
              <a:t>CLICK ICON TO INSERT</a:t>
            </a:r>
            <a:br>
              <a:rPr lang="en-US"/>
            </a:br>
            <a:r>
              <a:rPr lang="en-US"/>
              <a:t>PICTURE OR GRAPHIC</a:t>
            </a:r>
          </a:p>
        </p:txBody>
      </p:sp>
    </p:spTree>
    <p:extLst>
      <p:ext uri="{BB962C8B-B14F-4D97-AF65-F5344CB8AC3E}">
        <p14:creationId xmlns:p14="http://schemas.microsoft.com/office/powerpoint/2010/main" val="3491967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8CDA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7/1/2025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hyperlink" Target="https://github.com/magic-lantern/2025-useR"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hyperlink" Target="https://github.com/magic-lantern/2025-useR"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hyperlink" Target="https://github.com/magic-lantern/2025-useR"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agic-lantern/2025-useR"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hyperlink" Target="https://github.com/magic-lantern/2025-useR" TargetMode="Externa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magic-lantern/2025-useR"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agic-lantern/2025-useR"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magic-lantern/2025-useR"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magic-lantern/2025-useR"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magic-lantern/2025-useR"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magic-lantern/2025-useR"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agic-lantern/2025-useR"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hyperlink" Target="https://github.com/magic-lantern/2025-us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sky, outdoor, building&#10;&#10;Description automatically generated">
            <a:extLst>
              <a:ext uri="{FF2B5EF4-FFF2-40B4-BE49-F238E27FC236}">
                <a16:creationId xmlns:a16="http://schemas.microsoft.com/office/drawing/2014/main" id="{F3F44FF2-F84E-E51F-4A02-7471FC6B878E}"/>
              </a:ext>
            </a:extLst>
          </p:cNvPr>
          <p:cNvPicPr>
            <a:picLocks noChangeAspect="1"/>
          </p:cNvPicPr>
          <p:nvPr/>
        </p:nvPicPr>
        <p:blipFill rotWithShape="1">
          <a:blip r:embed="rId3"/>
          <a:srcRect l="13975" r="10722"/>
          <a:stretch/>
        </p:blipFill>
        <p:spPr>
          <a:xfrm>
            <a:off x="0" y="-16229"/>
            <a:ext cx="12192000" cy="5977784"/>
          </a:xfrm>
          <a:prstGeom prst="rect">
            <a:avLst/>
          </a:prstGeom>
        </p:spPr>
      </p:pic>
      <p:sp>
        <p:nvSpPr>
          <p:cNvPr id="12" name="Rectangle 11">
            <a:extLst>
              <a:ext uri="{FF2B5EF4-FFF2-40B4-BE49-F238E27FC236}">
                <a16:creationId xmlns:a16="http://schemas.microsoft.com/office/drawing/2014/main" id="{DA9E4391-7E1E-8D46-9E8D-CD5569BC9BE3}"/>
              </a:ext>
            </a:extLst>
          </p:cNvPr>
          <p:cNvSpPr/>
          <p:nvPr/>
        </p:nvSpPr>
        <p:spPr>
          <a:xfrm>
            <a:off x="54429" y="937710"/>
            <a:ext cx="7668126" cy="1342554"/>
          </a:xfrm>
          <a:prstGeom prst="rect">
            <a:avLst/>
          </a:prstGeom>
          <a:solidFill>
            <a:srgbClr val="5959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000" b="1">
              <a:solidFill>
                <a:schemeClr val="tx1"/>
              </a:solidFill>
              <a:highlight>
                <a:srgbClr val="595955"/>
              </a:highligh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Rectangle 4">
            <a:extLst>
              <a:ext uri="{FF2B5EF4-FFF2-40B4-BE49-F238E27FC236}">
                <a16:creationId xmlns:a16="http://schemas.microsoft.com/office/drawing/2014/main" id="{65F7BDD8-8641-8841-9B92-E853C2D4F027}"/>
              </a:ext>
            </a:extLst>
          </p:cNvPr>
          <p:cNvSpPr/>
          <p:nvPr/>
        </p:nvSpPr>
        <p:spPr>
          <a:xfrm>
            <a:off x="59376" y="142128"/>
            <a:ext cx="7717608" cy="3926645"/>
          </a:xfrm>
          <a:prstGeom prst="rect">
            <a:avLst/>
          </a:prstGeom>
          <a:solidFill>
            <a:srgbClr val="CFB8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3200" b="1" i="1" dirty="0">
                <a:solidFill>
                  <a:schemeClr val="bg1">
                    <a:lumMod val="95000"/>
                  </a:schemeClr>
                </a:solidFill>
                <a:latin typeface="Helvetica Neue"/>
                <a:ea typeface="Helvetica Neue" panose="02000503000000020004" pitchFamily="2" charset="0"/>
                <a:cs typeface="Helvetica Neue" panose="02000503000000020004" pitchFamily="2" charset="0"/>
              </a:rPr>
              <a:t>Predicting Intracranial Pressure Monitor Placement in Children with Traumatic Brain Injury</a:t>
            </a:r>
          </a:p>
          <a:p>
            <a:pPr algn="r"/>
            <a:br>
              <a:rPr lang="en-US" sz="3200" dirty="0">
                <a:latin typeface="Helvetica Neue"/>
                <a:ea typeface="Helvetica Neue" panose="02000503000000020004" pitchFamily="2" charset="0"/>
                <a:cs typeface="Helvetica Neue" panose="02000503000000020004" pitchFamily="2" charset="0"/>
              </a:rPr>
            </a:br>
            <a:r>
              <a:rPr lang="en-US" sz="2400" dirty="0">
                <a:solidFill>
                  <a:schemeClr val="bg1">
                    <a:lumMod val="95000"/>
                  </a:schemeClr>
                </a:solidFill>
                <a:latin typeface="Helvetica Neue"/>
                <a:ea typeface="Helvetica Neue" panose="02000503000000020004" pitchFamily="2" charset="0"/>
                <a:cs typeface="Helvetica Neue" panose="02000503000000020004" pitchFamily="2" charset="0"/>
              </a:rPr>
              <a:t>Seth Russell, MS</a:t>
            </a:r>
          </a:p>
          <a:p>
            <a:pPr algn="r"/>
            <a:r>
              <a:rPr lang="en-US" sz="2400" dirty="0">
                <a:solidFill>
                  <a:schemeClr val="bg1">
                    <a:lumMod val="95000"/>
                  </a:schemeClr>
                </a:solidFill>
                <a:latin typeface="Helvetica Neue"/>
                <a:ea typeface="Helvetica Neue" panose="02000503000000020004" pitchFamily="2" charset="0"/>
                <a:cs typeface="Helvetica Neue" panose="02000503000000020004" pitchFamily="2" charset="0"/>
              </a:rPr>
              <a:t>Peter E. DeWitt, Ph.D.</a:t>
            </a:r>
          </a:p>
          <a:p>
            <a:pPr algn="r"/>
            <a:endParaRPr lang="en-US" sz="2400" b="1" dirty="0">
              <a:solidFill>
                <a:schemeClr val="bg1">
                  <a:lumMod val="95000"/>
                </a:schemeClr>
              </a:solidFill>
              <a:latin typeface="Helvetica Neue"/>
              <a:ea typeface="Helvetica Neue" panose="02000503000000020004" pitchFamily="2" charset="0"/>
              <a:cs typeface="Helvetica Neue" panose="02000503000000020004" pitchFamily="2" charset="0"/>
            </a:endParaRPr>
          </a:p>
          <a:p>
            <a:pPr algn="r"/>
            <a:r>
              <a:rPr lang="en-US" sz="2000" b="1" dirty="0" err="1">
                <a:solidFill>
                  <a:schemeClr val="tx1"/>
                </a:solidFill>
                <a:latin typeface="Helvetica Neue"/>
                <a:ea typeface="Helvetica Neue" panose="02000503000000020004" pitchFamily="2" charset="0"/>
                <a:cs typeface="Helvetica Neue" panose="02000503000000020004" pitchFamily="2" charset="0"/>
              </a:rPr>
              <a:t>useR</a:t>
            </a:r>
            <a:r>
              <a:rPr lang="en-US" sz="2000" b="1" dirty="0">
                <a:solidFill>
                  <a:schemeClr val="tx1"/>
                </a:solidFill>
                <a:latin typeface="Helvetica Neue"/>
                <a:ea typeface="Helvetica Neue" panose="02000503000000020004" pitchFamily="2" charset="0"/>
                <a:cs typeface="Helvetica Neue" panose="02000503000000020004" pitchFamily="2" charset="0"/>
              </a:rPr>
              <a:t>!</a:t>
            </a:r>
          </a:p>
          <a:p>
            <a:pPr algn="r"/>
            <a:r>
              <a:rPr lang="en-US" sz="2000" dirty="0">
                <a:solidFill>
                  <a:schemeClr val="tx1"/>
                </a:solidFill>
                <a:latin typeface="Helvetica Neue"/>
                <a:ea typeface="Helvetica Neue" panose="02000503000000020004" pitchFamily="2" charset="0"/>
                <a:cs typeface="Helvetica Neue" panose="02000503000000020004" pitchFamily="2" charset="0"/>
              </a:rPr>
              <a:t>Aug 2025</a:t>
            </a:r>
            <a:endParaRPr lang="en-US" dirty="0">
              <a:solidFill>
                <a:schemeClr val="tx1"/>
              </a:solidFill>
            </a:endParaRPr>
          </a:p>
        </p:txBody>
      </p:sp>
      <p:grpSp>
        <p:nvGrpSpPr>
          <p:cNvPr id="17" name="Group 16">
            <a:extLst>
              <a:ext uri="{FF2B5EF4-FFF2-40B4-BE49-F238E27FC236}">
                <a16:creationId xmlns:a16="http://schemas.microsoft.com/office/drawing/2014/main" id="{F4A45624-CD6E-414E-AD48-CADF92AF497C}"/>
              </a:ext>
            </a:extLst>
          </p:cNvPr>
          <p:cNvGrpSpPr/>
          <p:nvPr/>
        </p:nvGrpSpPr>
        <p:grpSpPr>
          <a:xfrm>
            <a:off x="0" y="5961555"/>
            <a:ext cx="12192000" cy="896445"/>
            <a:chOff x="0" y="5961555"/>
            <a:chExt cx="12192000" cy="896445"/>
          </a:xfrm>
        </p:grpSpPr>
        <p:sp>
          <p:nvSpPr>
            <p:cNvPr id="15" name="Rectangle 14">
              <a:extLst>
                <a:ext uri="{FF2B5EF4-FFF2-40B4-BE49-F238E27FC236}">
                  <a16:creationId xmlns:a16="http://schemas.microsoft.com/office/drawing/2014/main" id="{64DC357B-7C56-BD47-AAB7-F62BE207DF42}"/>
                </a:ext>
              </a:extLst>
            </p:cNvPr>
            <p:cNvSpPr/>
            <p:nvPr/>
          </p:nvSpPr>
          <p:spPr>
            <a:xfrm>
              <a:off x="0" y="6029325"/>
              <a:ext cx="12192000" cy="828675"/>
            </a:xfrm>
            <a:prstGeom prst="rect">
              <a:avLst/>
            </a:prstGeom>
            <a:solidFill>
              <a:srgbClr val="7C7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Bringing Sight to Life</a:t>
              </a:r>
            </a:p>
          </p:txBody>
        </p:sp>
        <p:sp>
          <p:nvSpPr>
            <p:cNvPr id="16" name="Rectangle 15">
              <a:extLst>
                <a:ext uri="{FF2B5EF4-FFF2-40B4-BE49-F238E27FC236}">
                  <a16:creationId xmlns:a16="http://schemas.microsoft.com/office/drawing/2014/main" id="{C3E190B6-E24D-9F4D-ABC8-7D53824279DD}"/>
                </a:ext>
              </a:extLst>
            </p:cNvPr>
            <p:cNvSpPr/>
            <p:nvPr/>
          </p:nvSpPr>
          <p:spPr>
            <a:xfrm>
              <a:off x="0" y="5961555"/>
              <a:ext cx="12192000" cy="67770"/>
            </a:xfrm>
            <a:prstGeom prst="rect">
              <a:avLst/>
            </a:prstGeom>
            <a:solidFill>
              <a:srgbClr val="CFB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Text&#10;&#10;Description automatically generated">
            <a:extLst>
              <a:ext uri="{FF2B5EF4-FFF2-40B4-BE49-F238E27FC236}">
                <a16:creationId xmlns:a16="http://schemas.microsoft.com/office/drawing/2014/main" id="{84697DF0-7128-EB4F-98F0-CFF8C056B36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7380" y="6101378"/>
            <a:ext cx="3441732" cy="682032"/>
          </a:xfrm>
          <a:prstGeom prst="rect">
            <a:avLst/>
          </a:prstGeom>
        </p:spPr>
      </p:pic>
      <p:grpSp>
        <p:nvGrpSpPr>
          <p:cNvPr id="10" name="Group 9">
            <a:extLst>
              <a:ext uri="{FF2B5EF4-FFF2-40B4-BE49-F238E27FC236}">
                <a16:creationId xmlns:a16="http://schemas.microsoft.com/office/drawing/2014/main" id="{99897FE5-3B84-4635-DC88-E205BBB780ED}"/>
              </a:ext>
            </a:extLst>
          </p:cNvPr>
          <p:cNvGrpSpPr/>
          <p:nvPr/>
        </p:nvGrpSpPr>
        <p:grpSpPr>
          <a:xfrm>
            <a:off x="0" y="5974719"/>
            <a:ext cx="12192000" cy="896445"/>
            <a:chOff x="0" y="5961555"/>
            <a:chExt cx="12192000" cy="896445"/>
          </a:xfrm>
        </p:grpSpPr>
        <p:sp>
          <p:nvSpPr>
            <p:cNvPr id="11" name="Rectangle 10">
              <a:extLst>
                <a:ext uri="{FF2B5EF4-FFF2-40B4-BE49-F238E27FC236}">
                  <a16:creationId xmlns:a16="http://schemas.microsoft.com/office/drawing/2014/main" id="{8AD46516-D80B-7ACD-47B1-97ED056B0E63}"/>
                </a:ext>
              </a:extLst>
            </p:cNvPr>
            <p:cNvSpPr/>
            <p:nvPr/>
          </p:nvSpPr>
          <p:spPr>
            <a:xfrm>
              <a:off x="0" y="6029325"/>
              <a:ext cx="12192000" cy="828675"/>
            </a:xfrm>
            <a:prstGeom prst="rect">
              <a:avLst/>
            </a:prstGeom>
            <a:solidFill>
              <a:srgbClr val="7C7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2B44B3-34BC-4130-C01E-D2D448BC0802}"/>
                </a:ext>
              </a:extLst>
            </p:cNvPr>
            <p:cNvSpPr/>
            <p:nvPr/>
          </p:nvSpPr>
          <p:spPr>
            <a:xfrm>
              <a:off x="0" y="5961555"/>
              <a:ext cx="12192000" cy="67770"/>
            </a:xfrm>
            <a:prstGeom prst="rect">
              <a:avLst/>
            </a:prstGeom>
            <a:solidFill>
              <a:srgbClr val="CFB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D7CF70A-BCC6-C34F-D9FB-5142F39201C4}"/>
                </a:ext>
              </a:extLst>
            </p:cNvPr>
            <p:cNvPicPr>
              <a:picLocks noChangeAspect="1"/>
            </p:cNvPicPr>
            <p:nvPr/>
          </p:nvPicPr>
          <p:blipFill>
            <a:blip r:embed="rId5"/>
            <a:srcRect/>
            <a:stretch/>
          </p:blipFill>
          <p:spPr>
            <a:xfrm>
              <a:off x="220623" y="6115725"/>
              <a:ext cx="3226442" cy="598721"/>
            </a:xfrm>
            <a:prstGeom prst="rect">
              <a:avLst/>
            </a:prstGeom>
          </p:spPr>
        </p:pic>
      </p:grpSp>
    </p:spTree>
    <p:extLst>
      <p:ext uri="{BB962C8B-B14F-4D97-AF65-F5344CB8AC3E}">
        <p14:creationId xmlns:p14="http://schemas.microsoft.com/office/powerpoint/2010/main" val="335865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616481" y="0"/>
            <a:ext cx="8673906" cy="977029"/>
          </a:xfrm>
        </p:spPr>
        <p:txBody>
          <a:bodyPr/>
          <a:lstStyle/>
          <a:p>
            <a:r>
              <a:rPr lang="en-US"/>
              <a:t>Modeling – Regression p1</a:t>
            </a:r>
          </a:p>
        </p:txBody>
      </p:sp>
      <p:pic>
        <p:nvPicPr>
          <p:cNvPr id="3" name="Picture 2" descr="A screen shot of a computer program&#10;&#10;Description automatically generated">
            <a:extLst>
              <a:ext uri="{FF2B5EF4-FFF2-40B4-BE49-F238E27FC236}">
                <a16:creationId xmlns:a16="http://schemas.microsoft.com/office/drawing/2014/main" id="{0E51DCE6-BE51-6B6A-952D-C37EAA9BC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1758" y="844741"/>
            <a:ext cx="8756294" cy="6013259"/>
          </a:xfrm>
          <a:prstGeom prst="rect">
            <a:avLst/>
          </a:prstGeom>
        </p:spPr>
      </p:pic>
    </p:spTree>
    <p:extLst>
      <p:ext uri="{BB962C8B-B14F-4D97-AF65-F5344CB8AC3E}">
        <p14:creationId xmlns:p14="http://schemas.microsoft.com/office/powerpoint/2010/main" val="3957923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623797" y="0"/>
            <a:ext cx="8673906" cy="958291"/>
          </a:xfrm>
        </p:spPr>
        <p:txBody>
          <a:bodyPr/>
          <a:lstStyle/>
          <a:p>
            <a:r>
              <a:rPr lang="en-US"/>
              <a:t>Modeling – Regression p2</a:t>
            </a:r>
          </a:p>
        </p:txBody>
      </p:sp>
      <p:pic>
        <p:nvPicPr>
          <p:cNvPr id="4" name="Picture 3" descr="A computer screen shot of a program code&#10;&#10;Description automatically generated">
            <a:extLst>
              <a:ext uri="{FF2B5EF4-FFF2-40B4-BE49-F238E27FC236}">
                <a16:creationId xmlns:a16="http://schemas.microsoft.com/office/drawing/2014/main" id="{1E57DC31-6BA6-7C5D-8047-B514F7304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634" y="797357"/>
            <a:ext cx="8561394" cy="6060643"/>
          </a:xfrm>
          <a:prstGeom prst="rect">
            <a:avLst/>
          </a:prstGeom>
        </p:spPr>
      </p:pic>
    </p:spTree>
    <p:extLst>
      <p:ext uri="{BB962C8B-B14F-4D97-AF65-F5344CB8AC3E}">
        <p14:creationId xmlns:p14="http://schemas.microsoft.com/office/powerpoint/2010/main" val="2016138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585216" y="1"/>
            <a:ext cx="8851475" cy="1009498"/>
          </a:xfrm>
        </p:spPr>
        <p:txBody>
          <a:bodyPr/>
          <a:lstStyle/>
          <a:p>
            <a:r>
              <a:rPr lang="en-US"/>
              <a:t>Modeling – LSTM p1</a:t>
            </a:r>
          </a:p>
        </p:txBody>
      </p:sp>
      <p:pic>
        <p:nvPicPr>
          <p:cNvPr id="3" name="Picture 2" descr="A computer screen shot of a program code&#10;&#10;Description automatically generated">
            <a:extLst>
              <a:ext uri="{FF2B5EF4-FFF2-40B4-BE49-F238E27FC236}">
                <a16:creationId xmlns:a16="http://schemas.microsoft.com/office/drawing/2014/main" id="{ABE53EE5-585E-7A07-3290-99777802B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4468" y="958290"/>
            <a:ext cx="9928180" cy="5899709"/>
          </a:xfrm>
          <a:prstGeom prst="rect">
            <a:avLst/>
          </a:prstGeom>
        </p:spPr>
      </p:pic>
    </p:spTree>
    <p:extLst>
      <p:ext uri="{BB962C8B-B14F-4D97-AF65-F5344CB8AC3E}">
        <p14:creationId xmlns:p14="http://schemas.microsoft.com/office/powerpoint/2010/main" val="3814319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code on a black background&#10;&#10;Description automatically generated">
            <a:extLst>
              <a:ext uri="{FF2B5EF4-FFF2-40B4-BE49-F238E27FC236}">
                <a16:creationId xmlns:a16="http://schemas.microsoft.com/office/drawing/2014/main" id="{88ABB384-C35A-7284-ABA9-1F0213F91C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54253"/>
            <a:ext cx="12192000" cy="4799075"/>
          </a:xfrm>
          <a:prstGeom prst="rect">
            <a:avLst/>
          </a:prstGeom>
        </p:spPr>
      </p:pic>
      <p:sp>
        <p:nvSpPr>
          <p:cNvPr id="5" name="Title 21">
            <a:extLst>
              <a:ext uri="{FF2B5EF4-FFF2-40B4-BE49-F238E27FC236}">
                <a16:creationId xmlns:a16="http://schemas.microsoft.com/office/drawing/2014/main" id="{9AE707B1-610D-FBE0-B94E-B168A5252AC8}"/>
              </a:ext>
            </a:extLst>
          </p:cNvPr>
          <p:cNvSpPr txBox="1">
            <a:spLocks/>
          </p:cNvSpPr>
          <p:nvPr/>
        </p:nvSpPr>
        <p:spPr>
          <a:xfrm>
            <a:off x="585216" y="1"/>
            <a:ext cx="8851475" cy="10094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Modeling – LSTM p2</a:t>
            </a:r>
          </a:p>
        </p:txBody>
      </p:sp>
      <p:sp>
        <p:nvSpPr>
          <p:cNvPr id="2" name="TextBox 1">
            <a:extLst>
              <a:ext uri="{FF2B5EF4-FFF2-40B4-BE49-F238E27FC236}">
                <a16:creationId xmlns:a16="http://schemas.microsoft.com/office/drawing/2014/main" id="{E7F706B8-3B9A-51ED-2D9C-CF891B529A2C}"/>
              </a:ext>
            </a:extLst>
          </p:cNvPr>
          <p:cNvSpPr txBox="1"/>
          <p:nvPr/>
        </p:nvSpPr>
        <p:spPr>
          <a:xfrm>
            <a:off x="19606" y="6447826"/>
            <a:ext cx="12192000" cy="369332"/>
          </a:xfrm>
          <a:prstGeom prst="rect">
            <a:avLst/>
          </a:prstGeom>
          <a:noFill/>
        </p:spPr>
        <p:txBody>
          <a:bodyPr wrap="square">
            <a:spAutoFit/>
          </a:bodyPr>
          <a:lstStyle/>
          <a:p>
            <a:pPr algn="r"/>
            <a:r>
              <a:rPr lang="en-US" dirty="0">
                <a:hlinkClick r:id="rId4"/>
              </a:rPr>
              <a:t>https://github.com/magic-lantern/2025-useR</a:t>
            </a:r>
            <a:r>
              <a:rPr lang="en-US" dirty="0"/>
              <a:t> </a:t>
            </a:r>
          </a:p>
        </p:txBody>
      </p:sp>
    </p:spTree>
    <p:extLst>
      <p:ext uri="{BB962C8B-B14F-4D97-AF65-F5344CB8AC3E}">
        <p14:creationId xmlns:p14="http://schemas.microsoft.com/office/powerpoint/2010/main" val="3066289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607719" y="1"/>
            <a:ext cx="8673906" cy="923050"/>
          </a:xfrm>
        </p:spPr>
        <p:txBody>
          <a:bodyPr/>
          <a:lstStyle/>
          <a:p>
            <a:r>
              <a:rPr lang="en-US"/>
              <a:t>Modeling – LSTM p4</a:t>
            </a:r>
          </a:p>
        </p:txBody>
      </p:sp>
      <p:pic>
        <p:nvPicPr>
          <p:cNvPr id="8" name="Picture 7" descr="A black background with white rectangles&#10;&#10;Description automatically generated">
            <a:extLst>
              <a:ext uri="{FF2B5EF4-FFF2-40B4-BE49-F238E27FC236}">
                <a16:creationId xmlns:a16="http://schemas.microsoft.com/office/drawing/2014/main" id="{E562BEDC-3838-5B7E-22FE-1C633F14A7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703" y="2347819"/>
            <a:ext cx="10762593" cy="3099535"/>
          </a:xfrm>
          <a:prstGeom prst="rect">
            <a:avLst/>
          </a:prstGeom>
        </p:spPr>
      </p:pic>
      <p:sp>
        <p:nvSpPr>
          <p:cNvPr id="2" name="TextBox 1">
            <a:extLst>
              <a:ext uri="{FF2B5EF4-FFF2-40B4-BE49-F238E27FC236}">
                <a16:creationId xmlns:a16="http://schemas.microsoft.com/office/drawing/2014/main" id="{47139FE1-9472-5F97-794B-EA2C648A3B48}"/>
              </a:ext>
            </a:extLst>
          </p:cNvPr>
          <p:cNvSpPr txBox="1"/>
          <p:nvPr/>
        </p:nvSpPr>
        <p:spPr>
          <a:xfrm>
            <a:off x="19606" y="6447826"/>
            <a:ext cx="12192000" cy="369332"/>
          </a:xfrm>
          <a:prstGeom prst="rect">
            <a:avLst/>
          </a:prstGeom>
          <a:noFill/>
        </p:spPr>
        <p:txBody>
          <a:bodyPr wrap="square">
            <a:spAutoFit/>
          </a:bodyPr>
          <a:lstStyle/>
          <a:p>
            <a:pPr algn="r"/>
            <a:r>
              <a:rPr lang="en-US" dirty="0">
                <a:hlinkClick r:id="rId4"/>
              </a:rPr>
              <a:t>https://github.com/magic-lantern/2025-useR</a:t>
            </a:r>
            <a:r>
              <a:rPr lang="en-US" dirty="0"/>
              <a:t> </a:t>
            </a:r>
          </a:p>
        </p:txBody>
      </p:sp>
    </p:spTree>
    <p:extLst>
      <p:ext uri="{BB962C8B-B14F-4D97-AF65-F5344CB8AC3E}">
        <p14:creationId xmlns:p14="http://schemas.microsoft.com/office/powerpoint/2010/main" val="2102498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screen shot of text&#10;&#10;Description automatically generated">
            <a:extLst>
              <a:ext uri="{FF2B5EF4-FFF2-40B4-BE49-F238E27FC236}">
                <a16:creationId xmlns:a16="http://schemas.microsoft.com/office/drawing/2014/main" id="{F77D612B-F3E9-9B9D-433C-54367CB4C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26473"/>
            <a:ext cx="12192000" cy="5263355"/>
          </a:xfrm>
          <a:prstGeom prst="rect">
            <a:avLst/>
          </a:prstGeom>
        </p:spPr>
      </p:pic>
      <p:sp>
        <p:nvSpPr>
          <p:cNvPr id="2" name="Title 21">
            <a:extLst>
              <a:ext uri="{FF2B5EF4-FFF2-40B4-BE49-F238E27FC236}">
                <a16:creationId xmlns:a16="http://schemas.microsoft.com/office/drawing/2014/main" id="{449823AE-923F-ABCA-566C-9BF694D1419E}"/>
              </a:ext>
            </a:extLst>
          </p:cNvPr>
          <p:cNvSpPr txBox="1">
            <a:spLocks/>
          </p:cNvSpPr>
          <p:nvPr/>
        </p:nvSpPr>
        <p:spPr>
          <a:xfrm>
            <a:off x="585216" y="1"/>
            <a:ext cx="8851475" cy="10094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Modeling – LSTM p3</a:t>
            </a:r>
          </a:p>
        </p:txBody>
      </p:sp>
      <p:sp>
        <p:nvSpPr>
          <p:cNvPr id="3" name="TextBox 2">
            <a:extLst>
              <a:ext uri="{FF2B5EF4-FFF2-40B4-BE49-F238E27FC236}">
                <a16:creationId xmlns:a16="http://schemas.microsoft.com/office/drawing/2014/main" id="{51B77F0F-3717-5972-E1AC-857FA1272E1E}"/>
              </a:ext>
            </a:extLst>
          </p:cNvPr>
          <p:cNvSpPr txBox="1"/>
          <p:nvPr/>
        </p:nvSpPr>
        <p:spPr>
          <a:xfrm>
            <a:off x="19606" y="6447826"/>
            <a:ext cx="12192000" cy="369332"/>
          </a:xfrm>
          <a:prstGeom prst="rect">
            <a:avLst/>
          </a:prstGeom>
          <a:noFill/>
        </p:spPr>
        <p:txBody>
          <a:bodyPr wrap="square">
            <a:spAutoFit/>
          </a:bodyPr>
          <a:lstStyle/>
          <a:p>
            <a:pPr algn="r"/>
            <a:r>
              <a:rPr lang="en-US" dirty="0">
                <a:hlinkClick r:id="rId4"/>
              </a:rPr>
              <a:t>https://github.com/magic-lantern/2025-useR</a:t>
            </a:r>
            <a:r>
              <a:rPr lang="en-US" dirty="0"/>
              <a:t> </a:t>
            </a:r>
          </a:p>
        </p:txBody>
      </p:sp>
    </p:spTree>
    <p:extLst>
      <p:ext uri="{BB962C8B-B14F-4D97-AF65-F5344CB8AC3E}">
        <p14:creationId xmlns:p14="http://schemas.microsoft.com/office/powerpoint/2010/main" val="3979796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607719" y="1"/>
            <a:ext cx="8673906" cy="923050"/>
          </a:xfrm>
        </p:spPr>
        <p:txBody>
          <a:bodyPr>
            <a:normAutofit/>
          </a:bodyPr>
          <a:lstStyle/>
          <a:p>
            <a:r>
              <a:rPr lang="en-US"/>
              <a:t>Modeling – LSTM p5</a:t>
            </a:r>
          </a:p>
        </p:txBody>
      </p:sp>
      <p:pic>
        <p:nvPicPr>
          <p:cNvPr id="6" name="Picture 5" descr="A screen shot of a computer code&#10;&#10;Description automatically generated">
            <a:extLst>
              <a:ext uri="{FF2B5EF4-FFF2-40B4-BE49-F238E27FC236}">
                <a16:creationId xmlns:a16="http://schemas.microsoft.com/office/drawing/2014/main" id="{2A3FAFEE-7FB7-D3B9-D114-8A31F24DF7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2581" y="790042"/>
            <a:ext cx="9026838" cy="6067957"/>
          </a:xfrm>
          <a:prstGeom prst="rect">
            <a:avLst/>
          </a:prstGeom>
        </p:spPr>
      </p:pic>
    </p:spTree>
    <p:extLst>
      <p:ext uri="{BB962C8B-B14F-4D97-AF65-F5344CB8AC3E}">
        <p14:creationId xmlns:p14="http://schemas.microsoft.com/office/powerpoint/2010/main" val="1826011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451945" y="525517"/>
            <a:ext cx="1681655" cy="6006956"/>
          </a:xfrm>
        </p:spPr>
        <p:txBody>
          <a:bodyPr vert="vert">
            <a:normAutofit/>
          </a:bodyPr>
          <a:lstStyle/>
          <a:p>
            <a:r>
              <a:rPr lang="en-US"/>
              <a:t>Modeling LSTM</a:t>
            </a:r>
            <a:br>
              <a:rPr lang="en-US"/>
            </a:br>
            <a:r>
              <a:rPr lang="en-US"/>
              <a:t>Hyperparameters</a:t>
            </a:r>
          </a:p>
        </p:txBody>
      </p:sp>
      <p:pic>
        <p:nvPicPr>
          <p:cNvPr id="3" name="Picture 2" descr="A computer screen shot of a program&#10;&#10;Description automatically generated">
            <a:extLst>
              <a:ext uri="{FF2B5EF4-FFF2-40B4-BE49-F238E27FC236}">
                <a16:creationId xmlns:a16="http://schemas.microsoft.com/office/drawing/2014/main" id="{771EE283-0B66-EF85-5F46-72AE38F7F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3590" y="-1"/>
            <a:ext cx="8758410" cy="6858000"/>
          </a:xfrm>
          <a:prstGeom prst="rect">
            <a:avLst/>
          </a:prstGeom>
        </p:spPr>
      </p:pic>
      <p:sp>
        <p:nvSpPr>
          <p:cNvPr id="2" name="TextBox 1">
            <a:extLst>
              <a:ext uri="{FF2B5EF4-FFF2-40B4-BE49-F238E27FC236}">
                <a16:creationId xmlns:a16="http://schemas.microsoft.com/office/drawing/2014/main" id="{F171AA54-6A45-6B0A-2F9A-9820591EDC26}"/>
              </a:ext>
            </a:extLst>
          </p:cNvPr>
          <p:cNvSpPr txBox="1"/>
          <p:nvPr/>
        </p:nvSpPr>
        <p:spPr>
          <a:xfrm>
            <a:off x="451945" y="6332483"/>
            <a:ext cx="2783033" cy="369332"/>
          </a:xfrm>
          <a:prstGeom prst="rect">
            <a:avLst/>
          </a:prstGeom>
          <a:noFill/>
        </p:spPr>
        <p:txBody>
          <a:bodyPr wrap="square" rtlCol="0">
            <a:spAutoFit/>
          </a:bodyPr>
          <a:lstStyle/>
          <a:p>
            <a:r>
              <a:rPr lang="en-US" b="1" dirty="0"/>
              <a:t>29,568,000</a:t>
            </a:r>
            <a:r>
              <a:rPr lang="en-US" dirty="0"/>
              <a:t> combinations</a:t>
            </a:r>
          </a:p>
        </p:txBody>
      </p:sp>
    </p:spTree>
    <p:extLst>
      <p:ext uri="{BB962C8B-B14F-4D97-AF65-F5344CB8AC3E}">
        <p14:creationId xmlns:p14="http://schemas.microsoft.com/office/powerpoint/2010/main" val="2467678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screen shot of a program&#10;&#10;Description automatically generated">
            <a:extLst>
              <a:ext uri="{FF2B5EF4-FFF2-40B4-BE49-F238E27FC236}">
                <a16:creationId xmlns:a16="http://schemas.microsoft.com/office/drawing/2014/main" id="{78D489C9-07BB-632E-DB8C-36C431D46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2251" y="0"/>
            <a:ext cx="10679749" cy="6858000"/>
          </a:xfrm>
          <a:prstGeom prst="rect">
            <a:avLst/>
          </a:prstGeom>
        </p:spPr>
      </p:pic>
      <p:sp>
        <p:nvSpPr>
          <p:cNvPr id="7" name="Title 21">
            <a:extLst>
              <a:ext uri="{FF2B5EF4-FFF2-40B4-BE49-F238E27FC236}">
                <a16:creationId xmlns:a16="http://schemas.microsoft.com/office/drawing/2014/main" id="{72B915FF-7524-D71F-089C-5AB5B97E1B17}"/>
              </a:ext>
            </a:extLst>
          </p:cNvPr>
          <p:cNvSpPr>
            <a:spLocks noGrp="1"/>
          </p:cNvSpPr>
          <p:nvPr>
            <p:ph type="title"/>
          </p:nvPr>
        </p:nvSpPr>
        <p:spPr>
          <a:xfrm>
            <a:off x="263906" y="504497"/>
            <a:ext cx="1323494" cy="6353503"/>
          </a:xfrm>
        </p:spPr>
        <p:txBody>
          <a:bodyPr vert="vert">
            <a:normAutofit fontScale="90000"/>
          </a:bodyPr>
          <a:lstStyle/>
          <a:p>
            <a:r>
              <a:rPr lang="en-US"/>
              <a:t>Modeling - LSTM </a:t>
            </a:r>
            <a:r>
              <a:rPr lang="en-US" err="1"/>
              <a:t>hyperparm</a:t>
            </a:r>
            <a:endParaRPr lang="en-US"/>
          </a:p>
        </p:txBody>
      </p:sp>
    </p:spTree>
    <p:extLst>
      <p:ext uri="{BB962C8B-B14F-4D97-AF65-F5344CB8AC3E}">
        <p14:creationId xmlns:p14="http://schemas.microsoft.com/office/powerpoint/2010/main" val="1224273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607719" y="1"/>
            <a:ext cx="8673906" cy="923050"/>
          </a:xfrm>
        </p:spPr>
        <p:txBody>
          <a:bodyPr/>
          <a:lstStyle/>
          <a:p>
            <a:r>
              <a:rPr lang="en-US"/>
              <a:t>Modeling – LSTM training</a:t>
            </a:r>
          </a:p>
        </p:txBody>
      </p:sp>
      <p:pic>
        <p:nvPicPr>
          <p:cNvPr id="9" name="Picture 8">
            <a:extLst>
              <a:ext uri="{FF2B5EF4-FFF2-40B4-BE49-F238E27FC236}">
                <a16:creationId xmlns:a16="http://schemas.microsoft.com/office/drawing/2014/main" id="{C356C646-54E1-7FD6-B499-37BAF9501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7657"/>
            <a:ext cx="12192000" cy="1257905"/>
          </a:xfrm>
          <a:prstGeom prst="rect">
            <a:avLst/>
          </a:prstGeom>
        </p:spPr>
      </p:pic>
      <p:sp>
        <p:nvSpPr>
          <p:cNvPr id="10" name="TextBox 9">
            <a:extLst>
              <a:ext uri="{FF2B5EF4-FFF2-40B4-BE49-F238E27FC236}">
                <a16:creationId xmlns:a16="http://schemas.microsoft.com/office/drawing/2014/main" id="{8EDD0359-104B-1147-7BE7-923CF714554E}"/>
              </a:ext>
            </a:extLst>
          </p:cNvPr>
          <p:cNvSpPr txBox="1"/>
          <p:nvPr/>
        </p:nvSpPr>
        <p:spPr>
          <a:xfrm>
            <a:off x="80468" y="4352544"/>
            <a:ext cx="7007962" cy="1477328"/>
          </a:xfrm>
          <a:prstGeom prst="rect">
            <a:avLst/>
          </a:prstGeom>
          <a:noFill/>
        </p:spPr>
        <p:txBody>
          <a:bodyPr wrap="square" rtlCol="0">
            <a:spAutoFit/>
          </a:bodyPr>
          <a:lstStyle/>
          <a:p>
            <a:r>
              <a:rPr lang="en-US" dirty="0"/>
              <a:t>(4) Intel Xeon Gold 6416H 'Sapphire Rapids-SP' 2.2 GHz 18-core CPU</a:t>
            </a:r>
          </a:p>
          <a:p>
            <a:r>
              <a:rPr lang="en-US" dirty="0"/>
              <a:t>(32) 64GB (~2TB) DDR5 4800 MHz ECC/Registered Memory</a:t>
            </a:r>
          </a:p>
          <a:p>
            <a:r>
              <a:rPr lang="en-US" dirty="0"/>
              <a:t>(2) NVIDIA "Ampere" A100 </a:t>
            </a:r>
            <a:r>
              <a:rPr lang="en-US" dirty="0" err="1"/>
              <a:t>PCI-E+NVLink</a:t>
            </a:r>
            <a:r>
              <a:rPr lang="en-US" dirty="0"/>
              <a:t> 80GB</a:t>
            </a:r>
          </a:p>
          <a:p>
            <a:r>
              <a:rPr lang="en-US" dirty="0"/>
              <a:t>(4) 7.68TB Intel SSD D3-S4520 2.5" SATA 6Gbps</a:t>
            </a:r>
          </a:p>
          <a:p>
            <a:r>
              <a:rPr lang="en-US" dirty="0"/>
              <a:t>(1) 15.36TB Micron 9400 PRO 2.5" U.3 </a:t>
            </a:r>
            <a:r>
              <a:rPr lang="en-US" dirty="0" err="1"/>
              <a:t>NVMe</a:t>
            </a:r>
            <a:r>
              <a:rPr lang="en-US" dirty="0"/>
              <a:t> SSD</a:t>
            </a:r>
          </a:p>
        </p:txBody>
      </p:sp>
      <p:pic>
        <p:nvPicPr>
          <p:cNvPr id="12" name="Picture 11">
            <a:extLst>
              <a:ext uri="{FF2B5EF4-FFF2-40B4-BE49-F238E27FC236}">
                <a16:creationId xmlns:a16="http://schemas.microsoft.com/office/drawing/2014/main" id="{B6164F01-4C9F-B0B3-3E8D-406158E73B95}"/>
              </a:ext>
            </a:extLst>
          </p:cNvPr>
          <p:cNvPicPr>
            <a:picLocks noChangeAspect="1"/>
          </p:cNvPicPr>
          <p:nvPr/>
        </p:nvPicPr>
        <p:blipFill>
          <a:blip r:embed="rId4">
            <a:alphaModFix/>
          </a:blip>
          <a:srcRect l="15600" t="2784" r="14500" b="3016"/>
          <a:stretch/>
        </p:blipFill>
        <p:spPr>
          <a:xfrm>
            <a:off x="5445111" y="4973180"/>
            <a:ext cx="1301777" cy="1754326"/>
          </a:xfrm>
          <a:prstGeom prst="rect">
            <a:avLst/>
          </a:prstGeom>
          <a:effectLst>
            <a:softEdge rad="25400"/>
          </a:effectLst>
        </p:spPr>
      </p:pic>
      <p:pic>
        <p:nvPicPr>
          <p:cNvPr id="14" name="Picture 13" descr="A screenshot of a graph&#10;&#10;Description automatically generated">
            <a:extLst>
              <a:ext uri="{FF2B5EF4-FFF2-40B4-BE49-F238E27FC236}">
                <a16:creationId xmlns:a16="http://schemas.microsoft.com/office/drawing/2014/main" id="{48E437D4-EA8C-1015-A995-8C9D71357F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3056" y="2445267"/>
            <a:ext cx="3888944" cy="4412732"/>
          </a:xfrm>
          <a:prstGeom prst="rect">
            <a:avLst/>
          </a:prstGeom>
        </p:spPr>
      </p:pic>
    </p:spTree>
    <p:extLst>
      <p:ext uri="{BB962C8B-B14F-4D97-AF65-F5344CB8AC3E}">
        <p14:creationId xmlns:p14="http://schemas.microsoft.com/office/powerpoint/2010/main" val="2447180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81CCC86F-324E-9D08-C8F8-592EE3157BD8}"/>
              </a:ext>
            </a:extLst>
          </p:cNvPr>
          <p:cNvSpPr>
            <a:spLocks noGrp="1"/>
          </p:cNvSpPr>
          <p:nvPr>
            <p:ph type="title"/>
          </p:nvPr>
        </p:nvSpPr>
        <p:spPr>
          <a:xfrm>
            <a:off x="1663829" y="593324"/>
            <a:ext cx="8470242" cy="787067"/>
          </a:xfrm>
        </p:spPr>
        <p:txBody>
          <a:bodyPr anchor="ctr">
            <a:noAutofit/>
          </a:bodyPr>
          <a:lstStyle/>
          <a:p>
            <a:r>
              <a:rPr lang="en-US" sz="4800"/>
              <a:t>Disclosures</a:t>
            </a:r>
          </a:p>
        </p:txBody>
      </p:sp>
      <p:sp>
        <p:nvSpPr>
          <p:cNvPr id="9" name="Text Placeholder 8">
            <a:extLst>
              <a:ext uri="{FF2B5EF4-FFF2-40B4-BE49-F238E27FC236}">
                <a16:creationId xmlns:a16="http://schemas.microsoft.com/office/drawing/2014/main" id="{563F7108-97CB-E8EE-2674-25C318F30081}"/>
              </a:ext>
            </a:extLst>
          </p:cNvPr>
          <p:cNvSpPr>
            <a:spLocks noGrp="1"/>
          </p:cNvSpPr>
          <p:nvPr>
            <p:ph type="body" sz="quarter" idx="10"/>
          </p:nvPr>
        </p:nvSpPr>
        <p:spPr>
          <a:xfrm>
            <a:off x="454587" y="1755157"/>
            <a:ext cx="11322039" cy="4692669"/>
          </a:xfrm>
        </p:spPr>
        <p:txBody>
          <a:bodyPr vert="horz" lIns="91440" tIns="45720" rIns="91440" bIns="45720" rtlCol="0" anchor="t">
            <a:normAutofit fontScale="77500" lnSpcReduction="20000"/>
          </a:bodyPr>
          <a:lstStyle/>
          <a:p>
            <a:r>
              <a:rPr lang="en-US" sz="2800" b="0" dirty="0">
                <a:solidFill>
                  <a:srgbClr val="000000"/>
                </a:solidFill>
                <a:effectLst/>
                <a:latin typeface="Arial" panose="020B0604020202020204" pitchFamily="34" charset="0"/>
                <a:ea typeface="Arial" panose="020B0604020202020204" pitchFamily="34" charset="0"/>
              </a:rPr>
              <a:t>This work was supported by:</a:t>
            </a:r>
          </a:p>
          <a:p>
            <a:pPr marL="457200" indent="-457200">
              <a:buFont typeface="Arial" panose="020B0604020202020204" pitchFamily="34" charset="0"/>
              <a:buChar char="•"/>
            </a:pPr>
            <a:r>
              <a:rPr lang="en-US" sz="2800" b="0" dirty="0">
                <a:solidFill>
                  <a:srgbClr val="000000"/>
                </a:solidFill>
                <a:effectLst/>
                <a:latin typeface="Arial" panose="020B0604020202020204" pitchFamily="34" charset="0"/>
                <a:ea typeface="Arial" panose="020B0604020202020204" pitchFamily="34" charset="0"/>
              </a:rPr>
              <a:t>Mindsource Brain Injury Network of the Colorado Department of Human Services, PI Tell Bennett</a:t>
            </a:r>
          </a:p>
          <a:p>
            <a:pPr marL="457200" indent="-457200">
              <a:buFont typeface="Arial" panose="020B0604020202020204" pitchFamily="34" charset="0"/>
              <a:buChar char="•"/>
            </a:pPr>
            <a:r>
              <a:rPr lang="en-US" sz="2800" b="0" i="1" dirty="0">
                <a:solidFill>
                  <a:srgbClr val="000000"/>
                </a:solidFill>
                <a:effectLst/>
                <a:latin typeface="Arial" panose="020B0604020202020204" pitchFamily="34" charset="0"/>
                <a:ea typeface="Arial" panose="020B0604020202020204" pitchFamily="34" charset="0"/>
              </a:rPr>
              <a:t>Eunice Kennedy Shriver</a:t>
            </a:r>
            <a:r>
              <a:rPr lang="en-US" sz="2800" b="0" dirty="0">
                <a:solidFill>
                  <a:srgbClr val="000000"/>
                </a:solidFill>
                <a:effectLst/>
                <a:latin typeface="Arial" panose="020B0604020202020204" pitchFamily="34" charset="0"/>
                <a:ea typeface="Arial" panose="020B0604020202020204" pitchFamily="34" charset="0"/>
              </a:rPr>
              <a:t> National Institute for Child Health and Human Development, grant R03 HD094912, PI Tell Bennett</a:t>
            </a:r>
          </a:p>
          <a:p>
            <a:endParaRPr lang="en-US" sz="2800" b="0" dirty="0">
              <a:solidFill>
                <a:schemeClr val="tx1"/>
              </a:solidFill>
              <a:latin typeface="Arial" panose="020B0604020202020204" pitchFamily="34" charset="0"/>
              <a:cs typeface="Arial" panose="020B0604020202020204" pitchFamily="34" charset="0"/>
            </a:endParaRPr>
          </a:p>
          <a:p>
            <a:r>
              <a:rPr lang="en-US" sz="2800" b="0" dirty="0">
                <a:solidFill>
                  <a:schemeClr val="tx1"/>
                </a:solidFill>
                <a:latin typeface="Arial" panose="020B0604020202020204" pitchFamily="34" charset="0"/>
                <a:cs typeface="Arial" panose="020B0604020202020204" pitchFamily="34" charset="0"/>
              </a:rPr>
              <a:t>This work has been accepted for publication in a peer reviewed </a:t>
            </a:r>
            <a:r>
              <a:rPr lang="en-US" sz="2800" dirty="0">
                <a:solidFill>
                  <a:schemeClr val="tx1"/>
                </a:solidFill>
                <a:latin typeface="Arial" panose="020B0604020202020204" pitchFamily="34" charset="0"/>
                <a:cs typeface="Arial" panose="020B0604020202020204" pitchFamily="34" charset="0"/>
              </a:rPr>
              <a:t>journal. Publication date pending.</a:t>
            </a:r>
            <a:endParaRPr lang="en-US" sz="2800" b="0" dirty="0">
              <a:solidFill>
                <a:schemeClr val="tx1"/>
              </a:solidFill>
              <a:latin typeface="Arial" panose="020B0604020202020204" pitchFamily="34" charset="0"/>
              <a:cs typeface="Arial" panose="020B0604020202020204" pitchFamily="34" charset="0"/>
            </a:endParaRPr>
          </a:p>
          <a:p>
            <a:endParaRPr lang="en-US" sz="2800" dirty="0">
              <a:solidFill>
                <a:schemeClr val="tx1"/>
              </a:solidFill>
              <a:latin typeface="Arial" panose="020B0604020202020204" pitchFamily="34" charset="0"/>
              <a:cs typeface="Arial" panose="020B0604020202020204" pitchFamily="34" charset="0"/>
            </a:endParaRPr>
          </a:p>
          <a:p>
            <a:r>
              <a:rPr lang="en-US" sz="2800" b="0" dirty="0">
                <a:solidFill>
                  <a:schemeClr val="tx1"/>
                </a:solidFill>
                <a:latin typeface="Arial" panose="020B0604020202020204" pitchFamily="34" charset="0"/>
                <a:cs typeface="Arial" panose="020B0604020202020204" pitchFamily="34" charset="0"/>
              </a:rPr>
              <a:t>Team of people contributed to this work:</a:t>
            </a:r>
          </a:p>
          <a:p>
            <a:pPr>
              <a:lnSpc>
                <a:spcPct val="120000"/>
              </a:lnSpc>
            </a:pPr>
            <a:r>
              <a:rPr lang="en-US" sz="2400" b="0" dirty="0">
                <a:solidFill>
                  <a:schemeClr val="tx1"/>
                </a:solidFill>
                <a:latin typeface="Arial" panose="020B0604020202020204" pitchFamily="34" charset="0"/>
                <a:cs typeface="Arial" panose="020B0604020202020204" pitchFamily="34" charset="0"/>
              </a:rPr>
              <a:t>Laura Helmkamp, MS; Kathryn Colborn PhD, MSPH; Charlotte Gray, MPH; Margaret Rebull, MA; Yamila L. Sierra, MPH; Rachel Greer, BA; Lexi Petruccelli, BA; Sara Shankman, CPNP-AC, DNP; Todd C. Hankinson, MD, MBA; Fuyong Xing, PhD; David J. Albers, PhD; and Tellen D. Bennett, MD, MS</a:t>
            </a:r>
          </a:p>
          <a:p>
            <a:pPr marL="457200" indent="-457200">
              <a:buFont typeface="Arial" panose="020B0604020202020204" pitchFamily="34" charset="0"/>
              <a:buChar char="•"/>
            </a:pPr>
            <a:endParaRPr lang="en-US" sz="2800" b="0" dirty="0">
              <a:solidFill>
                <a:srgbClr val="000000"/>
              </a:solidFill>
              <a:latin typeface="Arial" panose="020B0604020202020204" pitchFamily="34" charset="0"/>
              <a:ea typeface="Arial" panose="020B0604020202020204" pitchFamily="34" charset="0"/>
            </a:endParaRPr>
          </a:p>
        </p:txBody>
      </p:sp>
      <p:sp>
        <p:nvSpPr>
          <p:cNvPr id="3" name="TextBox 2">
            <a:extLst>
              <a:ext uri="{FF2B5EF4-FFF2-40B4-BE49-F238E27FC236}">
                <a16:creationId xmlns:a16="http://schemas.microsoft.com/office/drawing/2014/main" id="{D3BF1FA5-6B30-2E32-0191-B1E519F02CFC}"/>
              </a:ext>
            </a:extLst>
          </p:cNvPr>
          <p:cNvSpPr txBox="1"/>
          <p:nvPr/>
        </p:nvSpPr>
        <p:spPr>
          <a:xfrm>
            <a:off x="19606" y="6447826"/>
            <a:ext cx="12192000" cy="369332"/>
          </a:xfrm>
          <a:prstGeom prst="rect">
            <a:avLst/>
          </a:prstGeom>
          <a:noFill/>
        </p:spPr>
        <p:txBody>
          <a:bodyPr wrap="square">
            <a:spAutoFit/>
          </a:bodyPr>
          <a:lstStyle/>
          <a:p>
            <a:pPr algn="r"/>
            <a:r>
              <a:rPr lang="en-US" dirty="0">
                <a:hlinkClick r:id="rId3"/>
              </a:rPr>
              <a:t>https://github.com/magic-lantern/2025-useR</a:t>
            </a:r>
            <a:r>
              <a:rPr lang="en-US" dirty="0"/>
              <a:t> </a:t>
            </a:r>
          </a:p>
        </p:txBody>
      </p:sp>
    </p:spTree>
    <p:extLst>
      <p:ext uri="{BB962C8B-B14F-4D97-AF65-F5344CB8AC3E}">
        <p14:creationId xmlns:p14="http://schemas.microsoft.com/office/powerpoint/2010/main" val="667817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35FE05-7D15-0E2D-9AA2-FB376B0062A4}"/>
              </a:ext>
            </a:extLst>
          </p:cNvPr>
          <p:cNvSpPr/>
          <p:nvPr/>
        </p:nvSpPr>
        <p:spPr>
          <a:xfrm>
            <a:off x="3276167" y="135856"/>
            <a:ext cx="7630449" cy="65653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762785" y="620440"/>
            <a:ext cx="8673906" cy="1325563"/>
          </a:xfrm>
        </p:spPr>
        <p:txBody>
          <a:bodyPr/>
          <a:lstStyle/>
          <a:p>
            <a:r>
              <a:rPr lang="en-US"/>
              <a:t>Results</a:t>
            </a:r>
          </a:p>
        </p:txBody>
      </p:sp>
      <p:pic>
        <p:nvPicPr>
          <p:cNvPr id="3" name="Picture 2" descr="A graph of different colored lines&#10;&#10;Description automatically generated">
            <a:extLst>
              <a:ext uri="{FF2B5EF4-FFF2-40B4-BE49-F238E27FC236}">
                <a16:creationId xmlns:a16="http://schemas.microsoft.com/office/drawing/2014/main" id="{11B4CE3A-CDF9-4292-4C57-13B15875CC9B}"/>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3454039" y="339636"/>
            <a:ext cx="7379208" cy="6325035"/>
          </a:xfrm>
          <a:prstGeom prst="rect">
            <a:avLst/>
          </a:prstGeom>
        </p:spPr>
      </p:pic>
    </p:spTree>
    <p:extLst>
      <p:ext uri="{BB962C8B-B14F-4D97-AF65-F5344CB8AC3E}">
        <p14:creationId xmlns:p14="http://schemas.microsoft.com/office/powerpoint/2010/main" val="638415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oup of red and yellow lines&#10;&#10;Description automatically generated">
            <a:extLst>
              <a:ext uri="{FF2B5EF4-FFF2-40B4-BE49-F238E27FC236}">
                <a16:creationId xmlns:a16="http://schemas.microsoft.com/office/drawing/2014/main" id="{13E4BAB0-7816-7786-6386-289D20E8A6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2003" y="3406147"/>
            <a:ext cx="4864608" cy="3474720"/>
          </a:xfrm>
          <a:prstGeom prst="rect">
            <a:avLst/>
          </a:prstGeom>
        </p:spPr>
      </p:pic>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212746" y="564596"/>
            <a:ext cx="1634465" cy="6293403"/>
          </a:xfrm>
        </p:spPr>
        <p:txBody>
          <a:bodyPr vert="vert">
            <a:normAutofit/>
          </a:bodyPr>
          <a:lstStyle/>
          <a:p>
            <a:r>
              <a:rPr lang="en-US"/>
              <a:t>Interpretability - Linear</a:t>
            </a:r>
          </a:p>
        </p:txBody>
      </p:sp>
      <p:pic>
        <p:nvPicPr>
          <p:cNvPr id="6" name="Picture 5" descr="A table with numbers and text&#10;&#10;Description automatically generated with medium confidence">
            <a:extLst>
              <a:ext uri="{FF2B5EF4-FFF2-40B4-BE49-F238E27FC236}">
                <a16:creationId xmlns:a16="http://schemas.microsoft.com/office/drawing/2014/main" id="{28ECA2B2-9FB7-A258-35AD-93270E6E57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4819" y="0"/>
            <a:ext cx="5552993" cy="6858000"/>
          </a:xfrm>
          <a:prstGeom prst="rect">
            <a:avLst/>
          </a:prstGeom>
        </p:spPr>
      </p:pic>
      <p:pic>
        <p:nvPicPr>
          <p:cNvPr id="8" name="Picture 7" descr="A yellow smiley face with black background&#10;&#10;Description automatically generated">
            <a:extLst>
              <a:ext uri="{FF2B5EF4-FFF2-40B4-BE49-F238E27FC236}">
                <a16:creationId xmlns:a16="http://schemas.microsoft.com/office/drawing/2014/main" id="{847CE1B6-C550-6DAE-9707-00D37DC473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7423" y="4073676"/>
            <a:ext cx="2681831" cy="2681831"/>
          </a:xfrm>
          <a:prstGeom prst="rect">
            <a:avLst/>
          </a:prstGeom>
        </p:spPr>
      </p:pic>
      <p:pic>
        <p:nvPicPr>
          <p:cNvPr id="11" name="Picture 10" descr="A group of graphs showing different types of data&#10;&#10;Description automatically generated">
            <a:extLst>
              <a:ext uri="{FF2B5EF4-FFF2-40B4-BE49-F238E27FC236}">
                <a16:creationId xmlns:a16="http://schemas.microsoft.com/office/drawing/2014/main" id="{712D3F9C-4829-A93C-8037-C3FA45550E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7392" y="1"/>
            <a:ext cx="4864608" cy="3474719"/>
          </a:xfrm>
          <a:prstGeom prst="rect">
            <a:avLst/>
          </a:prstGeom>
        </p:spPr>
      </p:pic>
    </p:spTree>
    <p:extLst>
      <p:ext uri="{BB962C8B-B14F-4D97-AF65-F5344CB8AC3E}">
        <p14:creationId xmlns:p14="http://schemas.microsoft.com/office/powerpoint/2010/main" val="211701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yellow face with a sad face&#10;&#10;Description automatically generated">
            <a:extLst>
              <a:ext uri="{FF2B5EF4-FFF2-40B4-BE49-F238E27FC236}">
                <a16:creationId xmlns:a16="http://schemas.microsoft.com/office/drawing/2014/main" id="{2FCDBBEF-B519-7C0B-F9B8-731815980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9176" y="3871369"/>
            <a:ext cx="2681831" cy="2681831"/>
          </a:xfrm>
          <a:prstGeom prst="rect">
            <a:avLst/>
          </a:prstGeom>
        </p:spPr>
      </p:pic>
      <p:sp>
        <p:nvSpPr>
          <p:cNvPr id="7" name="Title 21">
            <a:extLst>
              <a:ext uri="{FF2B5EF4-FFF2-40B4-BE49-F238E27FC236}">
                <a16:creationId xmlns:a16="http://schemas.microsoft.com/office/drawing/2014/main" id="{CDEEC31D-E9F8-4FF7-2303-E6B4A551C905}"/>
              </a:ext>
            </a:extLst>
          </p:cNvPr>
          <p:cNvSpPr txBox="1">
            <a:spLocks/>
          </p:cNvSpPr>
          <p:nvPr/>
        </p:nvSpPr>
        <p:spPr>
          <a:xfrm>
            <a:off x="212746" y="564596"/>
            <a:ext cx="1634465" cy="6293403"/>
          </a:xfrm>
          <a:prstGeom prst="rect">
            <a:avLst/>
          </a:prstGeom>
        </p:spPr>
        <p:txBody>
          <a:bodyPr vert="vert"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Interpretability - LSTM</a:t>
            </a:r>
          </a:p>
        </p:txBody>
      </p:sp>
      <p:pic>
        <p:nvPicPr>
          <p:cNvPr id="3" name="Picture 2" descr="A screenshot of a computer&#10;&#10;AI-generated content may be incorrect.">
            <a:extLst>
              <a:ext uri="{FF2B5EF4-FFF2-40B4-BE49-F238E27FC236}">
                <a16:creationId xmlns:a16="http://schemas.microsoft.com/office/drawing/2014/main" id="{F12762B1-37A2-342D-240B-B4F3F2586B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21241" y="1746719"/>
            <a:ext cx="5349518" cy="2932204"/>
          </a:xfrm>
          <a:prstGeom prst="rect">
            <a:avLst/>
          </a:prstGeom>
        </p:spPr>
      </p:pic>
      <p:sp>
        <p:nvSpPr>
          <p:cNvPr id="2" name="TextBox 1">
            <a:extLst>
              <a:ext uri="{FF2B5EF4-FFF2-40B4-BE49-F238E27FC236}">
                <a16:creationId xmlns:a16="http://schemas.microsoft.com/office/drawing/2014/main" id="{660B388C-2516-2D0E-2395-4E08AD406F78}"/>
              </a:ext>
            </a:extLst>
          </p:cNvPr>
          <p:cNvSpPr txBox="1"/>
          <p:nvPr/>
        </p:nvSpPr>
        <p:spPr>
          <a:xfrm>
            <a:off x="19606" y="6447826"/>
            <a:ext cx="12192000" cy="369332"/>
          </a:xfrm>
          <a:prstGeom prst="rect">
            <a:avLst/>
          </a:prstGeom>
          <a:noFill/>
        </p:spPr>
        <p:txBody>
          <a:bodyPr wrap="square">
            <a:spAutoFit/>
          </a:bodyPr>
          <a:lstStyle/>
          <a:p>
            <a:pPr algn="r"/>
            <a:r>
              <a:rPr lang="en-US" dirty="0">
                <a:hlinkClick r:id="rId5"/>
              </a:rPr>
              <a:t>https://github.com/magic-lantern/2025-useR</a:t>
            </a:r>
            <a:r>
              <a:rPr lang="en-US" dirty="0"/>
              <a:t> </a:t>
            </a:r>
          </a:p>
        </p:txBody>
      </p:sp>
    </p:spTree>
    <p:extLst>
      <p:ext uri="{BB962C8B-B14F-4D97-AF65-F5344CB8AC3E}">
        <p14:creationId xmlns:p14="http://schemas.microsoft.com/office/powerpoint/2010/main" val="97427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762785" y="620440"/>
            <a:ext cx="8673906" cy="1325563"/>
          </a:xfrm>
        </p:spPr>
        <p:txBody>
          <a:bodyPr/>
          <a:lstStyle/>
          <a:p>
            <a:r>
              <a:rPr lang="en-US"/>
              <a:t>Questions?</a:t>
            </a:r>
          </a:p>
        </p:txBody>
      </p:sp>
      <p:sp>
        <p:nvSpPr>
          <p:cNvPr id="2" name="TextBox 1">
            <a:extLst>
              <a:ext uri="{FF2B5EF4-FFF2-40B4-BE49-F238E27FC236}">
                <a16:creationId xmlns:a16="http://schemas.microsoft.com/office/drawing/2014/main" id="{BBDEC8F8-B41C-35E0-9241-708E6C7F9E7A}"/>
              </a:ext>
            </a:extLst>
          </p:cNvPr>
          <p:cNvSpPr txBox="1"/>
          <p:nvPr/>
        </p:nvSpPr>
        <p:spPr>
          <a:xfrm>
            <a:off x="3253563" y="3721395"/>
            <a:ext cx="6216574" cy="1200329"/>
          </a:xfrm>
          <a:prstGeom prst="rect">
            <a:avLst/>
          </a:prstGeom>
          <a:noFill/>
        </p:spPr>
        <p:txBody>
          <a:bodyPr wrap="none" rtlCol="0">
            <a:spAutoFit/>
          </a:bodyPr>
          <a:lstStyle/>
          <a:p>
            <a:r>
              <a:rPr lang="en-US" sz="2400" dirty="0"/>
              <a:t>Slides available at:</a:t>
            </a:r>
          </a:p>
          <a:p>
            <a:endParaRPr lang="en-US" sz="2400" dirty="0"/>
          </a:p>
          <a:p>
            <a:r>
              <a:rPr lang="en-US" sz="2400" dirty="0">
                <a:hlinkClick r:id="rId3"/>
              </a:rPr>
              <a:t>https://github.com/magic-lantern/2025-useR</a:t>
            </a:r>
            <a:r>
              <a:rPr lang="en-US" sz="2400" dirty="0"/>
              <a:t> </a:t>
            </a:r>
          </a:p>
        </p:txBody>
      </p:sp>
    </p:spTree>
    <p:extLst>
      <p:ext uri="{BB962C8B-B14F-4D97-AF65-F5344CB8AC3E}">
        <p14:creationId xmlns:p14="http://schemas.microsoft.com/office/powerpoint/2010/main" val="4061932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762785" y="620440"/>
            <a:ext cx="8673906" cy="1325563"/>
          </a:xfrm>
        </p:spPr>
        <p:txBody>
          <a:bodyPr/>
          <a:lstStyle/>
          <a:p>
            <a:r>
              <a:rPr lang="en-US"/>
              <a:t>Motivation</a:t>
            </a:r>
          </a:p>
        </p:txBody>
      </p:sp>
      <p:sp>
        <p:nvSpPr>
          <p:cNvPr id="18" name="Text Placeholder 17">
            <a:extLst>
              <a:ext uri="{FF2B5EF4-FFF2-40B4-BE49-F238E27FC236}">
                <a16:creationId xmlns:a16="http://schemas.microsoft.com/office/drawing/2014/main" id="{F8E6641A-6BE7-5D2F-72DF-4EBF972D4F79}"/>
              </a:ext>
            </a:extLst>
          </p:cNvPr>
          <p:cNvSpPr>
            <a:spLocks noGrp="1"/>
          </p:cNvSpPr>
          <p:nvPr>
            <p:ph type="body" sz="quarter" idx="10"/>
          </p:nvPr>
        </p:nvSpPr>
        <p:spPr>
          <a:xfrm>
            <a:off x="762802" y="1684962"/>
            <a:ext cx="11093367" cy="4862432"/>
          </a:xfrm>
        </p:spPr>
        <p:txBody>
          <a:bodyPr vert="horz" lIns="91440" tIns="45720" rIns="91440" bIns="45720" rtlCol="0" anchor="t">
            <a:noAutofit/>
          </a:bodyPr>
          <a:lstStyle/>
          <a:p>
            <a:pPr marL="0" indent="0">
              <a:buNone/>
            </a:pPr>
            <a:r>
              <a:rPr lang="en-US" sz="2400" i="0">
                <a:solidFill>
                  <a:schemeClr val="tx1"/>
                </a:solidFill>
                <a:effectLst/>
                <a:latin typeface="Arial" panose="020B0604020202020204" pitchFamily="34" charset="0"/>
                <a:cs typeface="Arial" panose="020B0604020202020204" pitchFamily="34" charset="0"/>
              </a:rPr>
              <a:t>Traumatic Brain Injury - A</a:t>
            </a:r>
            <a:r>
              <a:rPr lang="en-US" sz="2400" i="0">
                <a:solidFill>
                  <a:schemeClr val="tx1"/>
                </a:solidFill>
                <a:latin typeface="Arial" panose="020B0604020202020204" pitchFamily="34" charset="0"/>
                <a:cs typeface="Arial" panose="020B0604020202020204" pitchFamily="34" charset="0"/>
              </a:rPr>
              <a:t> violent blow or jolt to the head or body that can cause temporary or permanent complications up to death. </a:t>
            </a:r>
            <a:r>
              <a:rPr lang="en-US" sz="2400" i="0">
                <a:solidFill>
                  <a:schemeClr val="tx1"/>
                </a:solidFill>
                <a:effectLst/>
                <a:latin typeface="Arial" panose="020B0604020202020204" pitchFamily="34" charset="0"/>
                <a:cs typeface="Arial" panose="020B0604020202020204" pitchFamily="34" charset="0"/>
              </a:rPr>
              <a:t>Swelling is a</a:t>
            </a:r>
            <a:r>
              <a:rPr lang="en-US" sz="2400" i="0">
                <a:solidFill>
                  <a:schemeClr val="tx1"/>
                </a:solidFill>
                <a:latin typeface="Arial" panose="020B0604020202020204" pitchFamily="34" charset="0"/>
                <a:cs typeface="Arial" panose="020B0604020202020204" pitchFamily="34" charset="0"/>
              </a:rPr>
              <a:t> common serious complication.</a:t>
            </a:r>
          </a:p>
          <a:p>
            <a:pPr marL="0" indent="0">
              <a:buNone/>
            </a:pPr>
            <a:endParaRPr lang="en-US" sz="2400">
              <a:solidFill>
                <a:schemeClr val="tx1"/>
              </a:solidFill>
              <a:latin typeface="Arial" panose="020B0604020202020204" pitchFamily="34" charset="0"/>
              <a:cs typeface="Arial" panose="020B0604020202020204" pitchFamily="34" charset="0"/>
            </a:endParaRPr>
          </a:p>
          <a:p>
            <a:pPr marL="0" indent="0">
              <a:buNone/>
            </a:pPr>
            <a:r>
              <a:rPr lang="en-US" sz="2400" i="0">
                <a:solidFill>
                  <a:schemeClr val="tx1"/>
                </a:solidFill>
                <a:effectLst/>
                <a:latin typeface="Arial" panose="020B0604020202020204" pitchFamily="34" charset="0"/>
                <a:cs typeface="Arial" panose="020B0604020202020204" pitchFamily="34" charset="0"/>
              </a:rPr>
              <a:t>Annually in the United States, traumatic brain injury causes:</a:t>
            </a:r>
          </a:p>
          <a:p>
            <a:pPr marL="285750" indent="-285750">
              <a:buFont typeface="Arial" panose="020B0604020202020204" pitchFamily="34" charset="0"/>
              <a:buChar char="•"/>
            </a:pPr>
            <a:r>
              <a:rPr lang="en-US" sz="2400" i="0">
                <a:solidFill>
                  <a:schemeClr val="tx1"/>
                </a:solidFill>
                <a:effectLst/>
                <a:latin typeface="Arial" panose="020B0604020202020204" pitchFamily="34" charset="0"/>
                <a:cs typeface="Arial" panose="020B0604020202020204" pitchFamily="34" charset="0"/>
              </a:rPr>
              <a:t>2,200 pediatric deaths</a:t>
            </a:r>
          </a:p>
          <a:p>
            <a:pPr marL="285750" indent="-285750">
              <a:buFont typeface="Arial" panose="020B0604020202020204" pitchFamily="34" charset="0"/>
              <a:buChar char="•"/>
            </a:pPr>
            <a:r>
              <a:rPr lang="en-US" sz="2400" i="0">
                <a:solidFill>
                  <a:schemeClr val="tx1"/>
                </a:solidFill>
                <a:effectLst/>
                <a:latin typeface="Arial" panose="020B0604020202020204" pitchFamily="34" charset="0"/>
                <a:cs typeface="Arial" panose="020B0604020202020204" pitchFamily="34" charset="0"/>
              </a:rPr>
              <a:t>35,000 pediatric hospitalizations</a:t>
            </a:r>
          </a:p>
          <a:p>
            <a:pPr marL="0" indent="0">
              <a:buNone/>
            </a:pPr>
            <a:endParaRPr lang="en-US" sz="2400" i="0">
              <a:solidFill>
                <a:schemeClr val="tx1"/>
              </a:solidFill>
              <a:latin typeface="Arial" panose="020B0604020202020204" pitchFamily="34" charset="0"/>
              <a:cs typeface="Arial" panose="020B0604020202020204" pitchFamily="34" charset="0"/>
            </a:endParaRPr>
          </a:p>
          <a:p>
            <a:pPr marL="0" indent="0">
              <a:buNone/>
            </a:pPr>
            <a:r>
              <a:rPr lang="en-US" sz="2400" i="0">
                <a:solidFill>
                  <a:schemeClr val="tx1"/>
                </a:solidFill>
                <a:effectLst/>
                <a:latin typeface="Arial" panose="020B0604020202020204" pitchFamily="34" charset="0"/>
                <a:cs typeface="Arial" panose="020B0604020202020204" pitchFamily="34" charset="0"/>
              </a:rPr>
              <a:t>To monitor and track brain swelling, an invasive procedure is performed to install a device called an Intercranial Pressure Monitor (ICP) into the skull. Clinicians currently make decisions about ICP placement with traumatic brain injury without the benefit of an accurate clinical decision support tool</a:t>
            </a:r>
            <a:endParaRPr lang="en-US" sz="2400" i="0">
              <a:solidFill>
                <a:schemeClr val="tx1"/>
              </a:solidFill>
              <a:latin typeface="Arial" panose="020B0604020202020204" pitchFamily="34" charset="0"/>
              <a:cs typeface="Arial" panose="020B0604020202020204" pitchFamily="34" charset="0"/>
            </a:endParaRPr>
          </a:p>
          <a:p>
            <a:pPr marL="0" indent="0">
              <a:buNone/>
            </a:pPr>
            <a:endParaRPr lang="en-US" sz="2400" i="0">
              <a:solidFill>
                <a:schemeClr val="tx1"/>
              </a:solidFill>
              <a:latin typeface="Arial" panose="020B0604020202020204" pitchFamily="34" charset="0"/>
              <a:ea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5A7B29A0-E610-8E04-F157-C8E3BDC4F181}"/>
              </a:ext>
            </a:extLst>
          </p:cNvPr>
          <p:cNvSpPr txBox="1"/>
          <p:nvPr/>
        </p:nvSpPr>
        <p:spPr>
          <a:xfrm>
            <a:off x="19606" y="6447826"/>
            <a:ext cx="12192000" cy="369332"/>
          </a:xfrm>
          <a:prstGeom prst="rect">
            <a:avLst/>
          </a:prstGeom>
          <a:noFill/>
        </p:spPr>
        <p:txBody>
          <a:bodyPr wrap="square">
            <a:spAutoFit/>
          </a:bodyPr>
          <a:lstStyle/>
          <a:p>
            <a:pPr algn="r"/>
            <a:r>
              <a:rPr lang="en-US" dirty="0">
                <a:hlinkClick r:id="rId3"/>
              </a:rPr>
              <a:t>https://github.com/magic-lantern/2025-useR</a:t>
            </a:r>
            <a:r>
              <a:rPr lang="en-US" dirty="0"/>
              <a:t> </a:t>
            </a:r>
          </a:p>
        </p:txBody>
      </p:sp>
    </p:spTree>
    <p:extLst>
      <p:ext uri="{BB962C8B-B14F-4D97-AF65-F5344CB8AC3E}">
        <p14:creationId xmlns:p14="http://schemas.microsoft.com/office/powerpoint/2010/main" val="2910618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762785" y="620440"/>
            <a:ext cx="8673906" cy="1325563"/>
          </a:xfrm>
        </p:spPr>
        <p:txBody>
          <a:bodyPr/>
          <a:lstStyle/>
          <a:p>
            <a:r>
              <a:rPr lang="en-US"/>
              <a:t>Study</a:t>
            </a:r>
          </a:p>
        </p:txBody>
      </p:sp>
      <p:sp>
        <p:nvSpPr>
          <p:cNvPr id="18" name="Text Placeholder 17">
            <a:extLst>
              <a:ext uri="{FF2B5EF4-FFF2-40B4-BE49-F238E27FC236}">
                <a16:creationId xmlns:a16="http://schemas.microsoft.com/office/drawing/2014/main" id="{F8E6641A-6BE7-5D2F-72DF-4EBF972D4F79}"/>
              </a:ext>
            </a:extLst>
          </p:cNvPr>
          <p:cNvSpPr>
            <a:spLocks noGrp="1"/>
          </p:cNvSpPr>
          <p:nvPr>
            <p:ph type="body" sz="quarter" idx="10"/>
          </p:nvPr>
        </p:nvSpPr>
        <p:spPr>
          <a:xfrm>
            <a:off x="762802" y="1947938"/>
            <a:ext cx="11093367" cy="4599456"/>
          </a:xfrm>
        </p:spPr>
        <p:txBody>
          <a:bodyPr vert="horz" lIns="91440" tIns="45720" rIns="91440" bIns="45720" rtlCol="0" anchor="t">
            <a:noAutofit/>
          </a:bodyPr>
          <a:lstStyle/>
          <a:p>
            <a:r>
              <a:rPr lang="en-US" sz="2600" b="1" i="0">
                <a:solidFill>
                  <a:srgbClr val="000000"/>
                </a:solidFill>
                <a:latin typeface="Arial" panose="020B0604020202020204" pitchFamily="34" charset="0"/>
                <a:ea typeface="Arial" panose="020B0604020202020204" pitchFamily="34" charset="0"/>
              </a:rPr>
              <a:t>Aim</a:t>
            </a:r>
            <a:r>
              <a:rPr lang="en-US" sz="2600" i="0">
                <a:solidFill>
                  <a:srgbClr val="000000"/>
                </a:solidFill>
                <a:effectLst/>
                <a:latin typeface="Arial" panose="020B0604020202020204" pitchFamily="34" charset="0"/>
                <a:ea typeface="Arial" panose="020B0604020202020204" pitchFamily="34" charset="0"/>
              </a:rPr>
              <a:t> - Develop and validate model(s) that predict placement of an ICP monitor. Models should update individual predictions as new information becomes available during an Intensive Care Unit (ICU) stay.</a:t>
            </a:r>
          </a:p>
          <a:p>
            <a:endParaRPr lang="en-US" sz="2600" i="0">
              <a:solidFill>
                <a:srgbClr val="000000"/>
              </a:solidFill>
              <a:latin typeface="Arial" panose="020B0604020202020204" pitchFamily="34" charset="0"/>
              <a:ea typeface="Arial" panose="020B0604020202020204" pitchFamily="34" charset="0"/>
            </a:endParaRPr>
          </a:p>
          <a:p>
            <a:r>
              <a:rPr lang="en-US" sz="2600" b="1" i="0">
                <a:solidFill>
                  <a:srgbClr val="000000"/>
                </a:solidFill>
                <a:latin typeface="Arial" panose="020B0604020202020204" pitchFamily="34" charset="0"/>
                <a:ea typeface="Arial" panose="020B0604020202020204" pitchFamily="34" charset="0"/>
              </a:rPr>
              <a:t>Study</a:t>
            </a:r>
          </a:p>
          <a:p>
            <a:pPr marL="457200" indent="-457200">
              <a:buFont typeface="Arial" panose="020B0604020202020204" pitchFamily="34" charset="0"/>
              <a:buChar char="•"/>
            </a:pPr>
            <a:r>
              <a:rPr lang="en-US" sz="2600" i="0">
                <a:solidFill>
                  <a:srgbClr val="000000"/>
                </a:solidFill>
                <a:latin typeface="Arial" panose="020B0604020202020204" pitchFamily="34" charset="0"/>
                <a:ea typeface="Arial" panose="020B0604020202020204" pitchFamily="34" charset="0"/>
              </a:rPr>
              <a:t>P</a:t>
            </a:r>
            <a:r>
              <a:rPr lang="en-US" sz="2600" i="0">
                <a:solidFill>
                  <a:srgbClr val="000000"/>
                </a:solidFill>
                <a:effectLst/>
                <a:latin typeface="Arial" panose="020B0604020202020204" pitchFamily="34" charset="0"/>
                <a:ea typeface="Arial" panose="020B0604020202020204" pitchFamily="34" charset="0"/>
              </a:rPr>
              <a:t>rospective observational cohort study: September 2014 - January 2024 </a:t>
            </a:r>
          </a:p>
          <a:p>
            <a:pPr marL="457200" indent="-457200">
              <a:buFont typeface="Arial" panose="020B0604020202020204" pitchFamily="34" charset="0"/>
              <a:buChar char="•"/>
            </a:pPr>
            <a:r>
              <a:rPr lang="en-US" sz="2600" i="0">
                <a:solidFill>
                  <a:srgbClr val="000000"/>
                </a:solidFill>
                <a:effectLst/>
                <a:latin typeface="Arial" panose="020B0604020202020204" pitchFamily="34" charset="0"/>
                <a:ea typeface="Arial" panose="020B0604020202020204" pitchFamily="34" charset="0"/>
              </a:rPr>
              <a:t>389 children with acute traumatic brain injury admitted to the ICU</a:t>
            </a:r>
          </a:p>
          <a:p>
            <a:pPr marL="457200" indent="-457200">
              <a:buFont typeface="Arial" panose="020B0604020202020204" pitchFamily="34" charset="0"/>
              <a:buChar char="•"/>
            </a:pPr>
            <a:r>
              <a:rPr lang="en-US" sz="2600" i="0">
                <a:solidFill>
                  <a:srgbClr val="000000"/>
                </a:solidFill>
                <a:effectLst/>
                <a:latin typeface="Arial" panose="020B0604020202020204" pitchFamily="34" charset="0"/>
                <a:ea typeface="Arial" panose="020B0604020202020204" pitchFamily="34" charset="0"/>
              </a:rPr>
              <a:t>138 (35%) of the 389 participants received ICP monitoring.</a:t>
            </a:r>
          </a:p>
          <a:p>
            <a:pPr marL="457200" indent="-457200">
              <a:buFont typeface="Arial" panose="020B0604020202020204" pitchFamily="34" charset="0"/>
              <a:buChar char="•"/>
            </a:pPr>
            <a:r>
              <a:rPr lang="en-US" sz="2600" i="0">
                <a:solidFill>
                  <a:srgbClr val="000000"/>
                </a:solidFill>
                <a:effectLst/>
                <a:latin typeface="Arial" panose="020B0604020202020204" pitchFamily="34" charset="0"/>
                <a:ea typeface="Arial" panose="020B0604020202020204" pitchFamily="34" charset="0"/>
              </a:rPr>
              <a:t>Approved and granted a waiver of consent by the Colorado Multiple Institutional Review Board</a:t>
            </a:r>
          </a:p>
          <a:p>
            <a:pPr marL="0" indent="0">
              <a:buNone/>
            </a:pPr>
            <a:endParaRPr lang="en-US" sz="2600" i="0">
              <a:solidFill>
                <a:srgbClr val="000000"/>
              </a:solidFill>
              <a:latin typeface="Arial" panose="020B0604020202020204" pitchFamily="34" charset="0"/>
              <a:ea typeface="Arial" panose="020B0604020202020204" pitchFamily="34" charset="0"/>
            </a:endParaRPr>
          </a:p>
        </p:txBody>
      </p:sp>
      <p:sp>
        <p:nvSpPr>
          <p:cNvPr id="2" name="TextBox 1">
            <a:extLst>
              <a:ext uri="{FF2B5EF4-FFF2-40B4-BE49-F238E27FC236}">
                <a16:creationId xmlns:a16="http://schemas.microsoft.com/office/drawing/2014/main" id="{E6C295D4-D86D-BFAC-C82A-14F5CB1CEF6C}"/>
              </a:ext>
            </a:extLst>
          </p:cNvPr>
          <p:cNvSpPr txBox="1"/>
          <p:nvPr/>
        </p:nvSpPr>
        <p:spPr>
          <a:xfrm>
            <a:off x="19606" y="6447826"/>
            <a:ext cx="12192000" cy="369332"/>
          </a:xfrm>
          <a:prstGeom prst="rect">
            <a:avLst/>
          </a:prstGeom>
          <a:noFill/>
        </p:spPr>
        <p:txBody>
          <a:bodyPr wrap="square">
            <a:spAutoFit/>
          </a:bodyPr>
          <a:lstStyle/>
          <a:p>
            <a:pPr algn="r"/>
            <a:r>
              <a:rPr lang="en-US" dirty="0">
                <a:hlinkClick r:id="rId3"/>
              </a:rPr>
              <a:t>https://github.com/magic-lantern/2025-useR</a:t>
            </a:r>
            <a:r>
              <a:rPr lang="en-US" dirty="0"/>
              <a:t> </a:t>
            </a:r>
          </a:p>
        </p:txBody>
      </p:sp>
    </p:spTree>
    <p:extLst>
      <p:ext uri="{BB962C8B-B14F-4D97-AF65-F5344CB8AC3E}">
        <p14:creationId xmlns:p14="http://schemas.microsoft.com/office/powerpoint/2010/main" val="2414334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B6BEEB-EDDA-F2E3-9DF4-090F4CE22804}"/>
              </a:ext>
            </a:extLst>
          </p:cNvPr>
          <p:cNvSpPr txBox="1"/>
          <p:nvPr/>
        </p:nvSpPr>
        <p:spPr>
          <a:xfrm>
            <a:off x="19606" y="6447826"/>
            <a:ext cx="12192000" cy="369332"/>
          </a:xfrm>
          <a:prstGeom prst="rect">
            <a:avLst/>
          </a:prstGeom>
          <a:noFill/>
        </p:spPr>
        <p:txBody>
          <a:bodyPr wrap="square">
            <a:spAutoFit/>
          </a:bodyPr>
          <a:lstStyle/>
          <a:p>
            <a:pPr algn="r"/>
            <a:r>
              <a:rPr lang="en-US" dirty="0">
                <a:hlinkClick r:id="rId3"/>
              </a:rPr>
              <a:t>https://github.com/magic-lantern/2025-useR</a:t>
            </a:r>
            <a:r>
              <a:rPr lang="en-US" dirty="0"/>
              <a:t> </a:t>
            </a:r>
          </a:p>
        </p:txBody>
      </p:sp>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762785" y="620440"/>
            <a:ext cx="8673906" cy="1325563"/>
          </a:xfrm>
        </p:spPr>
        <p:txBody>
          <a:bodyPr/>
          <a:lstStyle/>
          <a:p>
            <a:r>
              <a:rPr lang="en-US"/>
              <a:t>Data</a:t>
            </a:r>
          </a:p>
        </p:txBody>
      </p:sp>
      <p:sp>
        <p:nvSpPr>
          <p:cNvPr id="3" name="Cylinder 2">
            <a:extLst>
              <a:ext uri="{FF2B5EF4-FFF2-40B4-BE49-F238E27FC236}">
                <a16:creationId xmlns:a16="http://schemas.microsoft.com/office/drawing/2014/main" id="{9CA6448B-D163-FB17-ACC3-3921507A8F87}"/>
              </a:ext>
            </a:extLst>
          </p:cNvPr>
          <p:cNvSpPr/>
          <p:nvPr/>
        </p:nvSpPr>
        <p:spPr>
          <a:xfrm>
            <a:off x="8621087" y="620440"/>
            <a:ext cx="956201" cy="1112955"/>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EHR</a:t>
            </a:r>
          </a:p>
        </p:txBody>
      </p:sp>
      <p:sp>
        <p:nvSpPr>
          <p:cNvPr id="4" name="Flowchart: Multidocument 3">
            <a:extLst>
              <a:ext uri="{FF2B5EF4-FFF2-40B4-BE49-F238E27FC236}">
                <a16:creationId xmlns:a16="http://schemas.microsoft.com/office/drawing/2014/main" id="{FC549D16-6C49-4F83-8DB5-BFA3ACA0C885}"/>
              </a:ext>
            </a:extLst>
          </p:cNvPr>
          <p:cNvSpPr/>
          <p:nvPr/>
        </p:nvSpPr>
        <p:spPr>
          <a:xfrm>
            <a:off x="2456685" y="620440"/>
            <a:ext cx="1248809" cy="1217458"/>
          </a:xfrm>
          <a:prstGeom prst="flowChartMultidocumen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REDCap</a:t>
            </a:r>
            <a:endParaRPr lang="en-US">
              <a:solidFill>
                <a:schemeClr val="tx1"/>
              </a:solidFill>
            </a:endParaRPr>
          </a:p>
        </p:txBody>
      </p:sp>
      <p:graphicFrame>
        <p:nvGraphicFramePr>
          <p:cNvPr id="5" name="Table 4">
            <a:extLst>
              <a:ext uri="{FF2B5EF4-FFF2-40B4-BE49-F238E27FC236}">
                <a16:creationId xmlns:a16="http://schemas.microsoft.com/office/drawing/2014/main" id="{F3188B4A-726F-657D-15D9-8C2E68C67EBE}"/>
              </a:ext>
            </a:extLst>
          </p:cNvPr>
          <p:cNvGraphicFramePr>
            <a:graphicFrameLocks noGrp="1"/>
          </p:cNvGraphicFramePr>
          <p:nvPr>
            <p:extLst>
              <p:ext uri="{D42A27DB-BD31-4B8C-83A1-F6EECF244321}">
                <p14:modId xmlns:p14="http://schemas.microsoft.com/office/powerpoint/2010/main" val="1595032931"/>
              </p:ext>
            </p:extLst>
          </p:nvPr>
        </p:nvGraphicFramePr>
        <p:xfrm>
          <a:off x="6034148" y="2054557"/>
          <a:ext cx="6130080" cy="1889650"/>
        </p:xfrm>
        <a:graphic>
          <a:graphicData uri="http://schemas.openxmlformats.org/drawingml/2006/table">
            <a:tbl>
              <a:tblPr firstRow="1" bandRow="1">
                <a:tableStyleId>{5C22544A-7EE6-4342-B048-85BDC9FD1C3A}</a:tableStyleId>
              </a:tblPr>
              <a:tblGrid>
                <a:gridCol w="1094296">
                  <a:extLst>
                    <a:ext uri="{9D8B030D-6E8A-4147-A177-3AD203B41FA5}">
                      <a16:colId xmlns:a16="http://schemas.microsoft.com/office/drawing/2014/main" val="2371255982"/>
                    </a:ext>
                  </a:extLst>
                </a:gridCol>
                <a:gridCol w="1508189">
                  <a:extLst>
                    <a:ext uri="{9D8B030D-6E8A-4147-A177-3AD203B41FA5}">
                      <a16:colId xmlns:a16="http://schemas.microsoft.com/office/drawing/2014/main" val="2764541777"/>
                    </a:ext>
                  </a:extLst>
                </a:gridCol>
                <a:gridCol w="690563">
                  <a:extLst>
                    <a:ext uri="{9D8B030D-6E8A-4147-A177-3AD203B41FA5}">
                      <a16:colId xmlns:a16="http://schemas.microsoft.com/office/drawing/2014/main" val="2823506561"/>
                    </a:ext>
                  </a:extLst>
                </a:gridCol>
                <a:gridCol w="725234">
                  <a:extLst>
                    <a:ext uri="{9D8B030D-6E8A-4147-A177-3AD203B41FA5}">
                      <a16:colId xmlns:a16="http://schemas.microsoft.com/office/drawing/2014/main" val="3408660303"/>
                    </a:ext>
                  </a:extLst>
                </a:gridCol>
                <a:gridCol w="2111798">
                  <a:extLst>
                    <a:ext uri="{9D8B030D-6E8A-4147-A177-3AD203B41FA5}">
                      <a16:colId xmlns:a16="http://schemas.microsoft.com/office/drawing/2014/main" val="1851742262"/>
                    </a:ext>
                  </a:extLst>
                </a:gridCol>
              </a:tblGrid>
              <a:tr h="377930">
                <a:tc>
                  <a:txBody>
                    <a:bodyPr/>
                    <a:lstStyle/>
                    <a:p>
                      <a:r>
                        <a:rPr lang="en-US" sz="1600" err="1"/>
                        <a:t>record_id</a:t>
                      </a:r>
                      <a:endParaRPr lang="en-US" sz="1600"/>
                    </a:p>
                  </a:txBody>
                  <a:tcPr/>
                </a:tc>
                <a:tc>
                  <a:txBody>
                    <a:bodyPr/>
                    <a:lstStyle/>
                    <a:p>
                      <a:r>
                        <a:rPr lang="en-US" sz="1600"/>
                        <a:t>vital</a:t>
                      </a:r>
                    </a:p>
                  </a:txBody>
                  <a:tcPr/>
                </a:tc>
                <a:tc>
                  <a:txBody>
                    <a:bodyPr/>
                    <a:lstStyle/>
                    <a:p>
                      <a:r>
                        <a:rPr lang="en-US" sz="1600"/>
                        <a:t>Units</a:t>
                      </a:r>
                    </a:p>
                  </a:txBody>
                  <a:tcPr/>
                </a:tc>
                <a:tc>
                  <a:txBody>
                    <a:bodyPr/>
                    <a:lstStyle/>
                    <a:p>
                      <a:r>
                        <a:rPr lang="en-US" sz="1600"/>
                        <a:t>Value</a:t>
                      </a:r>
                    </a:p>
                  </a:txBody>
                  <a:tcPr/>
                </a:tc>
                <a:tc>
                  <a:txBody>
                    <a:bodyPr/>
                    <a:lstStyle/>
                    <a:p>
                      <a:r>
                        <a:rPr lang="en-US" sz="1600"/>
                        <a:t>Datetime</a:t>
                      </a:r>
                    </a:p>
                  </a:txBody>
                  <a:tcPr/>
                </a:tc>
                <a:extLst>
                  <a:ext uri="{0D108BD9-81ED-4DB2-BD59-A6C34878D82A}">
                    <a16:rowId xmlns:a16="http://schemas.microsoft.com/office/drawing/2014/main" val="815083219"/>
                  </a:ext>
                </a:extLst>
              </a:tr>
              <a:tr h="377930">
                <a:tc>
                  <a:txBody>
                    <a:bodyPr/>
                    <a:lstStyle/>
                    <a:p>
                      <a:r>
                        <a:rPr lang="en-US" sz="1600"/>
                        <a:t>1</a:t>
                      </a:r>
                    </a:p>
                  </a:txBody>
                  <a:tcPr/>
                </a:tc>
                <a:tc>
                  <a:txBody>
                    <a:bodyPr/>
                    <a:lstStyle/>
                    <a:p>
                      <a:r>
                        <a:rPr lang="en-US" sz="1600"/>
                        <a:t>pulse</a:t>
                      </a:r>
                    </a:p>
                  </a:txBody>
                  <a:tcPr/>
                </a:tc>
                <a:tc>
                  <a:txBody>
                    <a:bodyPr/>
                    <a:lstStyle/>
                    <a:p>
                      <a:r>
                        <a:rPr lang="en-US" sz="1600"/>
                        <a:t>bpm</a:t>
                      </a:r>
                    </a:p>
                  </a:txBody>
                  <a:tcPr/>
                </a:tc>
                <a:tc>
                  <a:txBody>
                    <a:bodyPr/>
                    <a:lstStyle/>
                    <a:p>
                      <a:r>
                        <a:rPr lang="en-US" sz="1600"/>
                        <a:t>90</a:t>
                      </a:r>
                    </a:p>
                  </a:txBody>
                  <a:tcPr/>
                </a:tc>
                <a:tc>
                  <a:txBody>
                    <a:bodyPr/>
                    <a:lstStyle/>
                    <a:p>
                      <a:r>
                        <a:rPr lang="en-US" sz="1600"/>
                        <a:t>2027-01-01 13:01</a:t>
                      </a:r>
                    </a:p>
                  </a:txBody>
                  <a:tcPr/>
                </a:tc>
                <a:extLst>
                  <a:ext uri="{0D108BD9-81ED-4DB2-BD59-A6C34878D82A}">
                    <a16:rowId xmlns:a16="http://schemas.microsoft.com/office/drawing/2014/main" val="4184093337"/>
                  </a:ext>
                </a:extLst>
              </a:tr>
              <a:tr h="377930">
                <a:tc>
                  <a:txBody>
                    <a:bodyPr/>
                    <a:lstStyle/>
                    <a:p>
                      <a:r>
                        <a:rPr lang="en-US" sz="1600"/>
                        <a:t>1</a:t>
                      </a:r>
                    </a:p>
                  </a:txBody>
                  <a:tcPr/>
                </a:tc>
                <a:tc>
                  <a:txBody>
                    <a:bodyPr/>
                    <a:lstStyle/>
                    <a:p>
                      <a:r>
                        <a:rPr lang="en-US" sz="1600"/>
                        <a:t>pulse oximetry</a:t>
                      </a:r>
                    </a:p>
                  </a:txBody>
                  <a:tcPr/>
                </a:tc>
                <a:tc>
                  <a:txBody>
                    <a:bodyPr/>
                    <a:lstStyle/>
                    <a:p>
                      <a:r>
                        <a:rPr lang="en-US" sz="1600"/>
                        <a:t>%</a:t>
                      </a:r>
                    </a:p>
                  </a:txBody>
                  <a:tcPr/>
                </a:tc>
                <a:tc>
                  <a:txBody>
                    <a:bodyPr/>
                    <a:lstStyle/>
                    <a:p>
                      <a:r>
                        <a:rPr lang="en-US" sz="1600"/>
                        <a:t>98</a:t>
                      </a:r>
                    </a:p>
                  </a:txBody>
                  <a:tcPr/>
                </a:tc>
                <a:tc>
                  <a:txBody>
                    <a:bodyPr/>
                    <a:lstStyle/>
                    <a:p>
                      <a:r>
                        <a:rPr lang="en-US" sz="1600"/>
                        <a:t>2027-01-01 13:01</a:t>
                      </a:r>
                    </a:p>
                  </a:txBody>
                  <a:tcPr/>
                </a:tc>
                <a:extLst>
                  <a:ext uri="{0D108BD9-81ED-4DB2-BD59-A6C34878D82A}">
                    <a16:rowId xmlns:a16="http://schemas.microsoft.com/office/drawing/2014/main" val="1186779827"/>
                  </a:ext>
                </a:extLst>
              </a:tr>
              <a:tr h="377930">
                <a:tc>
                  <a:txBody>
                    <a:bodyPr/>
                    <a:lstStyle/>
                    <a:p>
                      <a:r>
                        <a:rPr lang="en-US" sz="1600"/>
                        <a:t>1</a:t>
                      </a:r>
                    </a:p>
                  </a:txBody>
                  <a:tcPr/>
                </a:tc>
                <a:tc>
                  <a:txBody>
                    <a:bodyPr/>
                    <a:lstStyle/>
                    <a:p>
                      <a:r>
                        <a:rPr lang="en-US" sz="1600"/>
                        <a:t>respirations</a:t>
                      </a:r>
                    </a:p>
                  </a:txBody>
                  <a:tcPr/>
                </a:tc>
                <a:tc>
                  <a:txBody>
                    <a:bodyPr/>
                    <a:lstStyle/>
                    <a:p>
                      <a:endParaRPr lang="en-US" sz="1600"/>
                    </a:p>
                  </a:txBody>
                  <a:tcPr/>
                </a:tc>
                <a:tc>
                  <a:txBody>
                    <a:bodyPr/>
                    <a:lstStyle/>
                    <a:p>
                      <a:r>
                        <a:rPr lang="en-US" sz="1600"/>
                        <a:t>24</a:t>
                      </a:r>
                    </a:p>
                  </a:txBody>
                  <a:tcPr/>
                </a:tc>
                <a:tc>
                  <a:txBody>
                    <a:bodyPr/>
                    <a:lstStyle/>
                    <a:p>
                      <a:r>
                        <a:rPr lang="en-US" sz="1600"/>
                        <a:t>2027-01-01 13:01</a:t>
                      </a:r>
                    </a:p>
                  </a:txBody>
                  <a:tcPr/>
                </a:tc>
                <a:extLst>
                  <a:ext uri="{0D108BD9-81ED-4DB2-BD59-A6C34878D82A}">
                    <a16:rowId xmlns:a16="http://schemas.microsoft.com/office/drawing/2014/main" val="1893271755"/>
                  </a:ext>
                </a:extLst>
              </a:tr>
              <a:tr h="377930">
                <a:tc>
                  <a:txBody>
                    <a:bodyPr/>
                    <a:lstStyle/>
                    <a:p>
                      <a:r>
                        <a:rPr lang="en-US" sz="1600"/>
                        <a:t>1</a:t>
                      </a:r>
                    </a:p>
                  </a:txBody>
                  <a:tcPr/>
                </a:tc>
                <a:tc>
                  <a:txBody>
                    <a:bodyPr/>
                    <a:lstStyle/>
                    <a:p>
                      <a:r>
                        <a:rPr lang="en-US" sz="1600" dirty="0"/>
                        <a:t>pulse</a:t>
                      </a:r>
                    </a:p>
                  </a:txBody>
                  <a:tcPr/>
                </a:tc>
                <a:tc>
                  <a:txBody>
                    <a:bodyPr/>
                    <a:lstStyle/>
                    <a:p>
                      <a:r>
                        <a:rPr lang="en-US" sz="1600"/>
                        <a:t>bpm</a:t>
                      </a:r>
                    </a:p>
                  </a:txBody>
                  <a:tcPr/>
                </a:tc>
                <a:tc>
                  <a:txBody>
                    <a:bodyPr/>
                    <a:lstStyle/>
                    <a:p>
                      <a:r>
                        <a:rPr lang="en-US" sz="1600"/>
                        <a:t>91</a:t>
                      </a:r>
                    </a:p>
                  </a:txBody>
                  <a:tcPr/>
                </a:tc>
                <a:tc>
                  <a:txBody>
                    <a:bodyPr/>
                    <a:lstStyle/>
                    <a:p>
                      <a:r>
                        <a:rPr lang="en-US" sz="1600" dirty="0"/>
                        <a:t>2027-01-01 14:01</a:t>
                      </a:r>
                    </a:p>
                  </a:txBody>
                  <a:tcPr/>
                </a:tc>
                <a:extLst>
                  <a:ext uri="{0D108BD9-81ED-4DB2-BD59-A6C34878D82A}">
                    <a16:rowId xmlns:a16="http://schemas.microsoft.com/office/drawing/2014/main" val="1890574311"/>
                  </a:ext>
                </a:extLst>
              </a:tr>
            </a:tbl>
          </a:graphicData>
        </a:graphic>
      </p:graphicFrame>
      <p:pic>
        <p:nvPicPr>
          <p:cNvPr id="7" name="Picture 6" descr="A screenshot of a medical report&#10;&#10;Description automatically generated">
            <a:extLst>
              <a:ext uri="{FF2B5EF4-FFF2-40B4-BE49-F238E27FC236}">
                <a16:creationId xmlns:a16="http://schemas.microsoft.com/office/drawing/2014/main" id="{51228B41-2FB1-59B3-70CC-B6D780DD19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85" y="2026012"/>
            <a:ext cx="5965390" cy="4428196"/>
          </a:xfrm>
          <a:prstGeom prst="rect">
            <a:avLst/>
          </a:prstGeom>
        </p:spPr>
      </p:pic>
      <p:sp>
        <p:nvSpPr>
          <p:cNvPr id="8" name="TextBox 7">
            <a:extLst>
              <a:ext uri="{FF2B5EF4-FFF2-40B4-BE49-F238E27FC236}">
                <a16:creationId xmlns:a16="http://schemas.microsoft.com/office/drawing/2014/main" id="{AD861C7A-C328-B02F-9519-66A7A57DEC86}"/>
              </a:ext>
            </a:extLst>
          </p:cNvPr>
          <p:cNvSpPr txBox="1"/>
          <p:nvPr/>
        </p:nvSpPr>
        <p:spPr>
          <a:xfrm>
            <a:off x="931698" y="6454208"/>
            <a:ext cx="4858318" cy="369332"/>
          </a:xfrm>
          <a:prstGeom prst="rect">
            <a:avLst/>
          </a:prstGeom>
          <a:noFill/>
        </p:spPr>
        <p:txBody>
          <a:bodyPr wrap="none" rtlCol="0">
            <a:spAutoFit/>
          </a:bodyPr>
          <a:lstStyle/>
          <a:p>
            <a:r>
              <a:rPr lang="en-US" dirty="0"/>
              <a:t>In csv form, </a:t>
            </a:r>
            <a:r>
              <a:rPr lang="en-US" dirty="0" err="1"/>
              <a:t>REDCap</a:t>
            </a:r>
            <a:r>
              <a:rPr lang="en-US" dirty="0"/>
              <a:t> data is </a:t>
            </a:r>
            <a:r>
              <a:rPr lang="en-US" b="1" dirty="0"/>
              <a:t>276 columns wide</a:t>
            </a:r>
          </a:p>
        </p:txBody>
      </p:sp>
      <p:cxnSp>
        <p:nvCxnSpPr>
          <p:cNvPr id="10" name="Straight Arrow Connector 9">
            <a:extLst>
              <a:ext uri="{FF2B5EF4-FFF2-40B4-BE49-F238E27FC236}">
                <a16:creationId xmlns:a16="http://schemas.microsoft.com/office/drawing/2014/main" id="{D474AE99-0509-BF31-E310-CDB488A7089E}"/>
              </a:ext>
            </a:extLst>
          </p:cNvPr>
          <p:cNvCxnSpPr>
            <a:cxnSpLocks/>
            <a:stCxn id="3" idx="3"/>
            <a:endCxn id="5" idx="0"/>
          </p:cNvCxnSpPr>
          <p:nvPr/>
        </p:nvCxnSpPr>
        <p:spPr>
          <a:xfrm>
            <a:off x="9099188" y="1733395"/>
            <a:ext cx="0" cy="3211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92A5EE1-1402-0A51-BA64-97E193FD04ED}"/>
              </a:ext>
            </a:extLst>
          </p:cNvPr>
          <p:cNvCxnSpPr>
            <a:cxnSpLocks/>
            <a:stCxn id="4" idx="2"/>
            <a:endCxn id="7" idx="0"/>
          </p:cNvCxnSpPr>
          <p:nvPr/>
        </p:nvCxnSpPr>
        <p:spPr>
          <a:xfrm>
            <a:off x="2994251" y="1791792"/>
            <a:ext cx="2229" cy="2342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1740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762785" y="620440"/>
            <a:ext cx="8673906" cy="1325563"/>
          </a:xfrm>
        </p:spPr>
        <p:txBody>
          <a:bodyPr/>
          <a:lstStyle/>
          <a:p>
            <a:r>
              <a:rPr lang="en-US" dirty="0"/>
              <a:t>Data</a:t>
            </a:r>
          </a:p>
        </p:txBody>
      </p:sp>
      <p:sp>
        <p:nvSpPr>
          <p:cNvPr id="3" name="Cylinder 2">
            <a:extLst>
              <a:ext uri="{FF2B5EF4-FFF2-40B4-BE49-F238E27FC236}">
                <a16:creationId xmlns:a16="http://schemas.microsoft.com/office/drawing/2014/main" id="{9CA6448B-D163-FB17-ACC3-3921507A8F87}"/>
              </a:ext>
            </a:extLst>
          </p:cNvPr>
          <p:cNvSpPr/>
          <p:nvPr/>
        </p:nvSpPr>
        <p:spPr>
          <a:xfrm>
            <a:off x="3030496" y="903950"/>
            <a:ext cx="1248809" cy="1437774"/>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Electronic Health Record</a:t>
            </a:r>
          </a:p>
        </p:txBody>
      </p:sp>
      <p:sp>
        <p:nvSpPr>
          <p:cNvPr id="4" name="Flowchart: Multidocument 3">
            <a:extLst>
              <a:ext uri="{FF2B5EF4-FFF2-40B4-BE49-F238E27FC236}">
                <a16:creationId xmlns:a16="http://schemas.microsoft.com/office/drawing/2014/main" id="{FC549D16-6C49-4F83-8DB5-BFA3ACA0C885}"/>
              </a:ext>
            </a:extLst>
          </p:cNvPr>
          <p:cNvSpPr/>
          <p:nvPr/>
        </p:nvSpPr>
        <p:spPr>
          <a:xfrm>
            <a:off x="8241634" y="851697"/>
            <a:ext cx="1819462" cy="1782645"/>
          </a:xfrm>
          <a:prstGeom prst="flowChartMultidocumen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REDCap</a:t>
            </a:r>
            <a:endParaRPr lang="en-US" dirty="0">
              <a:solidFill>
                <a:schemeClr val="tx1"/>
              </a:solidFill>
            </a:endParaRPr>
          </a:p>
          <a:p>
            <a:pPr algn="ctr"/>
            <a:r>
              <a:rPr lang="en-US" dirty="0">
                <a:solidFill>
                  <a:schemeClr val="tx1"/>
                </a:solidFill>
              </a:rPr>
              <a:t>Manually Collected data</a:t>
            </a:r>
          </a:p>
        </p:txBody>
      </p:sp>
      <p:graphicFrame>
        <p:nvGraphicFramePr>
          <p:cNvPr id="5" name="Table 4">
            <a:extLst>
              <a:ext uri="{FF2B5EF4-FFF2-40B4-BE49-F238E27FC236}">
                <a16:creationId xmlns:a16="http://schemas.microsoft.com/office/drawing/2014/main" id="{F3188B4A-726F-657D-15D9-8C2E68C67EBE}"/>
              </a:ext>
            </a:extLst>
          </p:cNvPr>
          <p:cNvGraphicFramePr>
            <a:graphicFrameLocks noGrp="1"/>
          </p:cNvGraphicFramePr>
          <p:nvPr>
            <p:extLst>
              <p:ext uri="{D42A27DB-BD31-4B8C-83A1-F6EECF244321}">
                <p14:modId xmlns:p14="http://schemas.microsoft.com/office/powerpoint/2010/main" val="1120137234"/>
              </p:ext>
            </p:extLst>
          </p:nvPr>
        </p:nvGraphicFramePr>
        <p:xfrm>
          <a:off x="2342348" y="3204137"/>
          <a:ext cx="7601921" cy="1889650"/>
        </p:xfrm>
        <a:graphic>
          <a:graphicData uri="http://schemas.openxmlformats.org/drawingml/2006/table">
            <a:tbl>
              <a:tblPr firstRow="1" bandRow="1">
                <a:tableStyleId>{5C22544A-7EE6-4342-B048-85BDC9FD1C3A}</a:tableStyleId>
              </a:tblPr>
              <a:tblGrid>
                <a:gridCol w="1094296">
                  <a:extLst>
                    <a:ext uri="{9D8B030D-6E8A-4147-A177-3AD203B41FA5}">
                      <a16:colId xmlns:a16="http://schemas.microsoft.com/office/drawing/2014/main" val="2371255982"/>
                    </a:ext>
                  </a:extLst>
                </a:gridCol>
                <a:gridCol w="1118484">
                  <a:extLst>
                    <a:ext uri="{9D8B030D-6E8A-4147-A177-3AD203B41FA5}">
                      <a16:colId xmlns:a16="http://schemas.microsoft.com/office/drawing/2014/main" val="2764541777"/>
                    </a:ext>
                  </a:extLst>
                </a:gridCol>
                <a:gridCol w="512126">
                  <a:extLst>
                    <a:ext uri="{9D8B030D-6E8A-4147-A177-3AD203B41FA5}">
                      <a16:colId xmlns:a16="http://schemas.microsoft.com/office/drawing/2014/main" val="2823506561"/>
                    </a:ext>
                  </a:extLst>
                </a:gridCol>
                <a:gridCol w="606743">
                  <a:extLst>
                    <a:ext uri="{9D8B030D-6E8A-4147-A177-3AD203B41FA5}">
                      <a16:colId xmlns:a16="http://schemas.microsoft.com/office/drawing/2014/main" val="3841699930"/>
                    </a:ext>
                  </a:extLst>
                </a:gridCol>
                <a:gridCol w="944880">
                  <a:extLst>
                    <a:ext uri="{9D8B030D-6E8A-4147-A177-3AD203B41FA5}">
                      <a16:colId xmlns:a16="http://schemas.microsoft.com/office/drawing/2014/main" val="3408660303"/>
                    </a:ext>
                  </a:extLst>
                </a:gridCol>
                <a:gridCol w="1759268">
                  <a:extLst>
                    <a:ext uri="{9D8B030D-6E8A-4147-A177-3AD203B41FA5}">
                      <a16:colId xmlns:a16="http://schemas.microsoft.com/office/drawing/2014/main" val="1851742262"/>
                    </a:ext>
                  </a:extLst>
                </a:gridCol>
                <a:gridCol w="1566124">
                  <a:extLst>
                    <a:ext uri="{9D8B030D-6E8A-4147-A177-3AD203B41FA5}">
                      <a16:colId xmlns:a16="http://schemas.microsoft.com/office/drawing/2014/main" val="2496466927"/>
                    </a:ext>
                  </a:extLst>
                </a:gridCol>
              </a:tblGrid>
              <a:tr h="377930">
                <a:tc>
                  <a:txBody>
                    <a:bodyPr/>
                    <a:lstStyle/>
                    <a:p>
                      <a:r>
                        <a:rPr lang="en-US" sz="1600" err="1"/>
                        <a:t>record_id</a:t>
                      </a:r>
                      <a:endParaRPr lang="en-US" sz="1600"/>
                    </a:p>
                  </a:txBody>
                  <a:tcPr/>
                </a:tc>
                <a:tc>
                  <a:txBody>
                    <a:bodyPr/>
                    <a:lstStyle/>
                    <a:p>
                      <a:r>
                        <a:rPr lang="en-US" sz="1600"/>
                        <a:t>time</a:t>
                      </a:r>
                    </a:p>
                  </a:txBody>
                  <a:tcPr/>
                </a:tc>
                <a:tc>
                  <a:txBody>
                    <a:bodyPr/>
                    <a:lstStyle/>
                    <a:p>
                      <a:r>
                        <a:rPr lang="en-US" sz="1600"/>
                        <a:t>ICP</a:t>
                      </a:r>
                    </a:p>
                  </a:txBody>
                  <a:tcPr/>
                </a:tc>
                <a:tc>
                  <a:txBody>
                    <a:bodyPr/>
                    <a:lstStyle/>
                    <a:p>
                      <a:r>
                        <a:rPr lang="en-US" sz="1600"/>
                        <a:t>age</a:t>
                      </a:r>
                    </a:p>
                  </a:txBody>
                  <a:tcPr/>
                </a:tc>
                <a:tc>
                  <a:txBody>
                    <a:bodyPr/>
                    <a:lstStyle/>
                    <a:p>
                      <a:r>
                        <a:rPr lang="en-US" sz="1600"/>
                        <a:t>lab_co2</a:t>
                      </a:r>
                    </a:p>
                  </a:txBody>
                  <a:tcPr/>
                </a:tc>
                <a:tc>
                  <a:txBody>
                    <a:bodyPr/>
                    <a:lstStyle/>
                    <a:p>
                      <a:r>
                        <a:rPr lang="en-US" sz="1600"/>
                        <a:t>pulse</a:t>
                      </a:r>
                    </a:p>
                  </a:txBody>
                  <a:tcPr/>
                </a:tc>
                <a:tc>
                  <a:txBody>
                    <a:bodyPr/>
                    <a:lstStyle/>
                    <a:p>
                      <a:r>
                        <a:rPr lang="en-US" sz="1600"/>
                        <a:t>…</a:t>
                      </a:r>
                    </a:p>
                  </a:txBody>
                  <a:tcPr/>
                </a:tc>
                <a:extLst>
                  <a:ext uri="{0D108BD9-81ED-4DB2-BD59-A6C34878D82A}">
                    <a16:rowId xmlns:a16="http://schemas.microsoft.com/office/drawing/2014/main" val="815083219"/>
                  </a:ext>
                </a:extLst>
              </a:tr>
              <a:tr h="377930">
                <a:tc>
                  <a:txBody>
                    <a:bodyPr/>
                    <a:lstStyle/>
                    <a:p>
                      <a:r>
                        <a:rPr lang="en-US" sz="1600"/>
                        <a:t>1</a:t>
                      </a:r>
                    </a:p>
                  </a:txBody>
                  <a:tcPr/>
                </a:tc>
                <a:tc>
                  <a:txBody>
                    <a:bodyPr/>
                    <a:lstStyle/>
                    <a:p>
                      <a:r>
                        <a:rPr lang="en-US" sz="1600"/>
                        <a:t>0</a:t>
                      </a:r>
                    </a:p>
                  </a:txBody>
                  <a:tcPr/>
                </a:tc>
                <a:tc>
                  <a:txBody>
                    <a:bodyPr/>
                    <a:lstStyle/>
                    <a:p>
                      <a:r>
                        <a:rPr lang="en-US" sz="1600"/>
                        <a:t>0</a:t>
                      </a:r>
                    </a:p>
                  </a:txBody>
                  <a:tcPr/>
                </a:tc>
                <a:tc>
                  <a:txBody>
                    <a:bodyPr/>
                    <a:lstStyle/>
                    <a:p>
                      <a:r>
                        <a:rPr lang="en-US" sz="1600"/>
                        <a:t>13.1</a:t>
                      </a:r>
                    </a:p>
                  </a:txBody>
                  <a:tcPr/>
                </a:tc>
                <a:tc>
                  <a:txBody>
                    <a:bodyPr/>
                    <a:lstStyle/>
                    <a:p>
                      <a:pPr algn="r"/>
                      <a:r>
                        <a:rPr lang="en-US" sz="1600">
                          <a:solidFill>
                            <a:schemeClr val="accent2"/>
                          </a:solidFill>
                        </a:rPr>
                        <a:t>40</a:t>
                      </a:r>
                    </a:p>
                  </a:txBody>
                  <a:tcPr/>
                </a:tc>
                <a:tc>
                  <a:txBody>
                    <a:bodyPr/>
                    <a:lstStyle/>
                    <a:p>
                      <a:r>
                        <a:rPr lang="en-US" sz="1600"/>
                        <a:t>120</a:t>
                      </a:r>
                    </a:p>
                  </a:txBody>
                  <a:tcPr/>
                </a:tc>
                <a:tc>
                  <a:txBody>
                    <a:bodyPr/>
                    <a:lstStyle/>
                    <a:p>
                      <a:endParaRPr lang="en-US" sz="1600"/>
                    </a:p>
                  </a:txBody>
                  <a:tcPr/>
                </a:tc>
                <a:extLst>
                  <a:ext uri="{0D108BD9-81ED-4DB2-BD59-A6C34878D82A}">
                    <a16:rowId xmlns:a16="http://schemas.microsoft.com/office/drawing/2014/main" val="4184093337"/>
                  </a:ext>
                </a:extLst>
              </a:tr>
              <a:tr h="377930">
                <a:tc>
                  <a:txBody>
                    <a:bodyPr/>
                    <a:lstStyle/>
                    <a:p>
                      <a:r>
                        <a:rPr lang="en-US" sz="1600"/>
                        <a:t>1</a:t>
                      </a:r>
                    </a:p>
                  </a:txBody>
                  <a:tcPr/>
                </a:tc>
                <a:tc>
                  <a:txBody>
                    <a:bodyPr/>
                    <a:lstStyle/>
                    <a:p>
                      <a:r>
                        <a:rPr lang="en-US" sz="1600"/>
                        <a:t>5</a:t>
                      </a:r>
                    </a:p>
                  </a:txBody>
                  <a:tcPr/>
                </a:tc>
                <a:tc>
                  <a:txBody>
                    <a:bodyPr/>
                    <a:lstStyle/>
                    <a:p>
                      <a:r>
                        <a:rPr lang="en-US" sz="1600"/>
                        <a:t>0</a:t>
                      </a:r>
                    </a:p>
                  </a:txBody>
                  <a:tcPr/>
                </a:tc>
                <a:tc>
                  <a:txBody>
                    <a:bodyPr/>
                    <a:lstStyle/>
                    <a:p>
                      <a:r>
                        <a:rPr lang="en-US" sz="1600"/>
                        <a:t>13.1</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a:solidFill>
                            <a:schemeClr val="accent2"/>
                          </a:solidFill>
                        </a:rPr>
                        <a:t>40</a:t>
                      </a:r>
                    </a:p>
                  </a:txBody>
                  <a:tcPr/>
                </a:tc>
                <a:tc>
                  <a:txBody>
                    <a:bodyPr/>
                    <a:lstStyle/>
                    <a:p>
                      <a:pPr algn="r"/>
                      <a:r>
                        <a:rPr lang="en-US" sz="1600">
                          <a:solidFill>
                            <a:schemeClr val="accent2"/>
                          </a:solidFill>
                        </a:rPr>
                        <a:t>120</a:t>
                      </a:r>
                    </a:p>
                  </a:txBody>
                  <a:tcPr/>
                </a:tc>
                <a:tc>
                  <a:txBody>
                    <a:bodyPr/>
                    <a:lstStyle/>
                    <a:p>
                      <a:endParaRPr lang="en-US" sz="1600"/>
                    </a:p>
                  </a:txBody>
                  <a:tcPr/>
                </a:tc>
                <a:extLst>
                  <a:ext uri="{0D108BD9-81ED-4DB2-BD59-A6C34878D82A}">
                    <a16:rowId xmlns:a16="http://schemas.microsoft.com/office/drawing/2014/main" val="1186779827"/>
                  </a:ext>
                </a:extLst>
              </a:tr>
              <a:tr h="377930">
                <a:tc>
                  <a:txBody>
                    <a:bodyPr/>
                    <a:lstStyle/>
                    <a:p>
                      <a:r>
                        <a:rPr lang="en-US" sz="1600"/>
                        <a:t>1</a:t>
                      </a:r>
                    </a:p>
                  </a:txBody>
                  <a:tcPr/>
                </a:tc>
                <a:tc>
                  <a:txBody>
                    <a:bodyPr/>
                    <a:lstStyle/>
                    <a:p>
                      <a:r>
                        <a:rPr lang="en-US" sz="1600"/>
                        <a:t>10</a:t>
                      </a:r>
                    </a:p>
                  </a:txBody>
                  <a:tcPr/>
                </a:tc>
                <a:tc>
                  <a:txBody>
                    <a:bodyPr/>
                    <a:lstStyle/>
                    <a:p>
                      <a:r>
                        <a:rPr lang="en-US" sz="1600"/>
                        <a:t>0</a:t>
                      </a:r>
                    </a:p>
                  </a:txBody>
                  <a:tcPr/>
                </a:tc>
                <a:tc>
                  <a:txBody>
                    <a:bodyPr/>
                    <a:lstStyle/>
                    <a:p>
                      <a:r>
                        <a:rPr lang="en-US" sz="1600"/>
                        <a:t>13.1</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a:solidFill>
                            <a:schemeClr val="accent2"/>
                          </a:solidFill>
                        </a:rPr>
                        <a:t>40</a:t>
                      </a:r>
                    </a:p>
                  </a:txBody>
                  <a:tcPr/>
                </a:tc>
                <a:tc>
                  <a:txBody>
                    <a:bodyPr/>
                    <a:lstStyle/>
                    <a:p>
                      <a:r>
                        <a:rPr lang="en-US" sz="1600"/>
                        <a:t>121</a:t>
                      </a:r>
                    </a:p>
                  </a:txBody>
                  <a:tcPr/>
                </a:tc>
                <a:tc>
                  <a:txBody>
                    <a:bodyPr/>
                    <a:lstStyle/>
                    <a:p>
                      <a:endParaRPr lang="en-US" sz="1600"/>
                    </a:p>
                  </a:txBody>
                  <a:tcPr/>
                </a:tc>
                <a:extLst>
                  <a:ext uri="{0D108BD9-81ED-4DB2-BD59-A6C34878D82A}">
                    <a16:rowId xmlns:a16="http://schemas.microsoft.com/office/drawing/2014/main" val="1893271755"/>
                  </a:ext>
                </a:extLst>
              </a:tr>
              <a:tr h="377930">
                <a:tc>
                  <a:txBody>
                    <a:bodyPr/>
                    <a:lstStyle/>
                    <a:p>
                      <a:r>
                        <a:rPr lang="en-US" sz="1600"/>
                        <a:t>1</a:t>
                      </a:r>
                    </a:p>
                  </a:txBody>
                  <a:tcPr/>
                </a:tc>
                <a:tc>
                  <a:txBody>
                    <a:bodyPr/>
                    <a:lstStyle/>
                    <a:p>
                      <a:r>
                        <a:rPr lang="en-US" sz="1600"/>
                        <a:t>15</a:t>
                      </a:r>
                    </a:p>
                  </a:txBody>
                  <a:tcPr/>
                </a:tc>
                <a:tc>
                  <a:txBody>
                    <a:bodyPr/>
                    <a:lstStyle/>
                    <a:p>
                      <a:r>
                        <a:rPr lang="en-US" sz="1600"/>
                        <a:t>0</a:t>
                      </a:r>
                    </a:p>
                  </a:txBody>
                  <a:tcPr/>
                </a:tc>
                <a:tc>
                  <a:txBody>
                    <a:bodyPr/>
                    <a:lstStyle/>
                    <a:p>
                      <a:r>
                        <a:rPr lang="en-US" sz="1600"/>
                        <a:t>13.1</a:t>
                      </a:r>
                    </a:p>
                  </a:txBody>
                  <a:tcPr/>
                </a:tc>
                <a:tc>
                  <a:txBody>
                    <a:bodyPr/>
                    <a:lstStyle/>
                    <a:p>
                      <a:r>
                        <a:rPr lang="en-US" sz="1600"/>
                        <a:t>45</a:t>
                      </a:r>
                    </a:p>
                  </a:txBody>
                  <a:tcPr/>
                </a:tc>
                <a:tc>
                  <a:txBody>
                    <a:bodyPr/>
                    <a:lstStyle/>
                    <a:p>
                      <a:pPr algn="r"/>
                      <a:r>
                        <a:rPr lang="en-US" sz="1600">
                          <a:solidFill>
                            <a:schemeClr val="accent2"/>
                          </a:solidFill>
                        </a:rPr>
                        <a:t>121</a:t>
                      </a:r>
                    </a:p>
                  </a:txBody>
                  <a:tcPr/>
                </a:tc>
                <a:tc>
                  <a:txBody>
                    <a:bodyPr/>
                    <a:lstStyle/>
                    <a:p>
                      <a:endParaRPr lang="en-US" sz="1600" dirty="0"/>
                    </a:p>
                  </a:txBody>
                  <a:tcPr/>
                </a:tc>
                <a:extLst>
                  <a:ext uri="{0D108BD9-81ED-4DB2-BD59-A6C34878D82A}">
                    <a16:rowId xmlns:a16="http://schemas.microsoft.com/office/drawing/2014/main" val="1890574311"/>
                  </a:ext>
                </a:extLst>
              </a:tr>
            </a:tbl>
          </a:graphicData>
        </a:graphic>
      </p:graphicFrame>
      <p:cxnSp>
        <p:nvCxnSpPr>
          <p:cNvPr id="6" name="Straight Arrow Connector 5">
            <a:extLst>
              <a:ext uri="{FF2B5EF4-FFF2-40B4-BE49-F238E27FC236}">
                <a16:creationId xmlns:a16="http://schemas.microsoft.com/office/drawing/2014/main" id="{377024F9-5F1B-31C7-A39F-C57668C11D3E}"/>
              </a:ext>
            </a:extLst>
          </p:cNvPr>
          <p:cNvCxnSpPr>
            <a:cxnSpLocks/>
            <a:stCxn id="4" idx="2"/>
            <a:endCxn id="5" idx="0"/>
          </p:cNvCxnSpPr>
          <p:nvPr/>
        </p:nvCxnSpPr>
        <p:spPr>
          <a:xfrm flipH="1">
            <a:off x="6143308" y="2566833"/>
            <a:ext cx="2881537" cy="6373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8C19F5D4-FF48-3EF3-88B8-1BF7881924E2}"/>
              </a:ext>
            </a:extLst>
          </p:cNvPr>
          <p:cNvCxnSpPr>
            <a:cxnSpLocks/>
            <a:stCxn id="3" idx="3"/>
            <a:endCxn id="5" idx="0"/>
          </p:cNvCxnSpPr>
          <p:nvPr/>
        </p:nvCxnSpPr>
        <p:spPr>
          <a:xfrm>
            <a:off x="3654901" y="2341724"/>
            <a:ext cx="2488407" cy="8624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7ACD1ED-6B8A-E007-5467-05E071F66E86}"/>
              </a:ext>
            </a:extLst>
          </p:cNvPr>
          <p:cNvSpPr txBox="1"/>
          <p:nvPr/>
        </p:nvSpPr>
        <p:spPr>
          <a:xfrm>
            <a:off x="10000924" y="2387890"/>
            <a:ext cx="1879554" cy="646331"/>
          </a:xfrm>
          <a:prstGeom prst="rect">
            <a:avLst/>
          </a:prstGeom>
          <a:noFill/>
        </p:spPr>
        <p:txBody>
          <a:bodyPr wrap="none" rtlCol="0">
            <a:spAutoFit/>
          </a:bodyPr>
          <a:lstStyle/>
          <a:p>
            <a:r>
              <a:rPr lang="en-US"/>
              <a:t>Last Observation</a:t>
            </a:r>
          </a:p>
          <a:p>
            <a:r>
              <a:rPr lang="en-US"/>
              <a:t>Carry Forward</a:t>
            </a:r>
          </a:p>
        </p:txBody>
      </p:sp>
      <p:cxnSp>
        <p:nvCxnSpPr>
          <p:cNvPr id="13" name="Straight Arrow Connector 12">
            <a:extLst>
              <a:ext uri="{FF2B5EF4-FFF2-40B4-BE49-F238E27FC236}">
                <a16:creationId xmlns:a16="http://schemas.microsoft.com/office/drawing/2014/main" id="{4E34C293-FAA2-9BD4-04DC-0DECCA8D0B72}"/>
              </a:ext>
            </a:extLst>
          </p:cNvPr>
          <p:cNvCxnSpPr>
            <a:stCxn id="11" idx="1"/>
          </p:cNvCxnSpPr>
          <p:nvPr/>
        </p:nvCxnSpPr>
        <p:spPr>
          <a:xfrm flipH="1">
            <a:off x="8339328" y="2711056"/>
            <a:ext cx="1661596" cy="1296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21574774-398C-2827-044A-9E766668B2EE}"/>
              </a:ext>
            </a:extLst>
          </p:cNvPr>
          <p:cNvSpPr txBox="1"/>
          <p:nvPr/>
        </p:nvSpPr>
        <p:spPr>
          <a:xfrm>
            <a:off x="4851922" y="5586868"/>
            <a:ext cx="3389711" cy="369332"/>
          </a:xfrm>
          <a:prstGeom prst="rect">
            <a:avLst/>
          </a:prstGeom>
          <a:noFill/>
        </p:spPr>
        <p:txBody>
          <a:bodyPr wrap="none" rtlCol="0">
            <a:spAutoFit/>
          </a:bodyPr>
          <a:lstStyle/>
          <a:p>
            <a:r>
              <a:rPr lang="en-US"/>
              <a:t>Healthy default filled in for NULL</a:t>
            </a:r>
          </a:p>
        </p:txBody>
      </p:sp>
      <p:cxnSp>
        <p:nvCxnSpPr>
          <p:cNvPr id="16" name="Straight Arrow Connector 15">
            <a:extLst>
              <a:ext uri="{FF2B5EF4-FFF2-40B4-BE49-F238E27FC236}">
                <a16:creationId xmlns:a16="http://schemas.microsoft.com/office/drawing/2014/main" id="{7B0AAB35-C1E1-DBF0-BFF3-77535C0DAEAE}"/>
              </a:ext>
            </a:extLst>
          </p:cNvPr>
          <p:cNvCxnSpPr>
            <a:stCxn id="14" idx="0"/>
          </p:cNvCxnSpPr>
          <p:nvPr/>
        </p:nvCxnSpPr>
        <p:spPr>
          <a:xfrm flipH="1" flipV="1">
            <a:off x="6453051" y="4666053"/>
            <a:ext cx="93727" cy="9208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4485D71-B8CD-49DF-0ED1-B1257AE214F9}"/>
              </a:ext>
            </a:extLst>
          </p:cNvPr>
          <p:cNvSpPr txBox="1"/>
          <p:nvPr/>
        </p:nvSpPr>
        <p:spPr>
          <a:xfrm>
            <a:off x="3284512" y="5982589"/>
            <a:ext cx="6632457" cy="369332"/>
          </a:xfrm>
          <a:prstGeom prst="rect">
            <a:avLst/>
          </a:prstGeom>
          <a:noFill/>
        </p:spPr>
        <p:txBody>
          <a:bodyPr wrap="none" rtlCol="0">
            <a:spAutoFit/>
          </a:bodyPr>
          <a:lstStyle/>
          <a:p>
            <a:r>
              <a:rPr lang="en-US" dirty="0"/>
              <a:t>Plus more Data and Feature Engineering ~35 variables, 270k rows</a:t>
            </a:r>
          </a:p>
        </p:txBody>
      </p:sp>
      <p:sp>
        <p:nvSpPr>
          <p:cNvPr id="2" name="TextBox 1">
            <a:extLst>
              <a:ext uri="{FF2B5EF4-FFF2-40B4-BE49-F238E27FC236}">
                <a16:creationId xmlns:a16="http://schemas.microsoft.com/office/drawing/2014/main" id="{719E64C6-EDA7-3250-1007-10878AC31CD7}"/>
              </a:ext>
            </a:extLst>
          </p:cNvPr>
          <p:cNvSpPr txBox="1"/>
          <p:nvPr/>
        </p:nvSpPr>
        <p:spPr>
          <a:xfrm>
            <a:off x="19606" y="6447826"/>
            <a:ext cx="12192000" cy="369332"/>
          </a:xfrm>
          <a:prstGeom prst="rect">
            <a:avLst/>
          </a:prstGeom>
          <a:noFill/>
        </p:spPr>
        <p:txBody>
          <a:bodyPr wrap="square">
            <a:spAutoFit/>
          </a:bodyPr>
          <a:lstStyle/>
          <a:p>
            <a:pPr algn="r"/>
            <a:r>
              <a:rPr lang="en-US" dirty="0">
                <a:hlinkClick r:id="rId3"/>
              </a:rPr>
              <a:t>https://github.com/magic-lantern/2025-useR</a:t>
            </a:r>
            <a:r>
              <a:rPr lang="en-US" dirty="0"/>
              <a:t> </a:t>
            </a:r>
          </a:p>
        </p:txBody>
      </p:sp>
    </p:spTree>
    <p:extLst>
      <p:ext uri="{BB962C8B-B14F-4D97-AF65-F5344CB8AC3E}">
        <p14:creationId xmlns:p14="http://schemas.microsoft.com/office/powerpoint/2010/main" val="340471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377D6-6F8E-16F9-D322-12BC92B2BE5F}"/>
            </a:ext>
          </a:extLst>
        </p:cNvPr>
        <p:cNvGrpSpPr/>
        <p:nvPr/>
      </p:nvGrpSpPr>
      <p:grpSpPr>
        <a:xfrm>
          <a:off x="0" y="0"/>
          <a:ext cx="0" cy="0"/>
          <a:chOff x="0" y="0"/>
          <a:chExt cx="0" cy="0"/>
        </a:xfrm>
      </p:grpSpPr>
      <p:sp>
        <p:nvSpPr>
          <p:cNvPr id="22" name="Title 21">
            <a:extLst>
              <a:ext uri="{FF2B5EF4-FFF2-40B4-BE49-F238E27FC236}">
                <a16:creationId xmlns:a16="http://schemas.microsoft.com/office/drawing/2014/main" id="{D7D13CAC-CF2F-AAF8-5046-1A1D8CE62EFD}"/>
              </a:ext>
            </a:extLst>
          </p:cNvPr>
          <p:cNvSpPr>
            <a:spLocks noGrp="1"/>
          </p:cNvSpPr>
          <p:nvPr>
            <p:ph type="title"/>
          </p:nvPr>
        </p:nvSpPr>
        <p:spPr>
          <a:xfrm>
            <a:off x="762785" y="620440"/>
            <a:ext cx="8673906" cy="1325563"/>
          </a:xfrm>
        </p:spPr>
        <p:txBody>
          <a:bodyPr/>
          <a:lstStyle/>
          <a:p>
            <a:r>
              <a:rPr lang="en-US"/>
              <a:t>Data</a:t>
            </a:r>
          </a:p>
        </p:txBody>
      </p:sp>
      <p:sp>
        <p:nvSpPr>
          <p:cNvPr id="7" name="TextBox 6">
            <a:extLst>
              <a:ext uri="{FF2B5EF4-FFF2-40B4-BE49-F238E27FC236}">
                <a16:creationId xmlns:a16="http://schemas.microsoft.com/office/drawing/2014/main" id="{802C05B0-F759-1720-3A4C-84479734F5F4}"/>
              </a:ext>
            </a:extLst>
          </p:cNvPr>
          <p:cNvSpPr txBox="1"/>
          <p:nvPr/>
        </p:nvSpPr>
        <p:spPr>
          <a:xfrm>
            <a:off x="2391396" y="5920106"/>
            <a:ext cx="7409208" cy="369332"/>
          </a:xfrm>
          <a:prstGeom prst="rect">
            <a:avLst/>
          </a:prstGeom>
          <a:noFill/>
        </p:spPr>
        <p:txBody>
          <a:bodyPr wrap="none" rtlCol="0">
            <a:spAutoFit/>
          </a:bodyPr>
          <a:lstStyle/>
          <a:p>
            <a:r>
              <a:rPr lang="en-US" b="1" dirty="0">
                <a:solidFill>
                  <a:schemeClr val="accent2"/>
                </a:solidFill>
              </a:rPr>
              <a:t>Exclude/</a:t>
            </a:r>
            <a:r>
              <a:rPr lang="en-US" b="1" dirty="0">
                <a:solidFill>
                  <a:srgbClr val="0070C0"/>
                </a:solidFill>
              </a:rPr>
              <a:t>include</a:t>
            </a:r>
            <a:r>
              <a:rPr lang="en-US" dirty="0"/>
              <a:t> CT extracted features and </a:t>
            </a:r>
            <a:r>
              <a:rPr lang="en-US" b="1" dirty="0">
                <a:solidFill>
                  <a:schemeClr val="accent2"/>
                </a:solidFill>
              </a:rPr>
              <a:t>exclude/</a:t>
            </a:r>
            <a:r>
              <a:rPr lang="en-US" b="1" dirty="0">
                <a:solidFill>
                  <a:srgbClr val="0070C0"/>
                </a:solidFill>
              </a:rPr>
              <a:t>include</a:t>
            </a:r>
            <a:r>
              <a:rPr lang="en-US" b="1" dirty="0">
                <a:solidFill>
                  <a:schemeClr val="accent2"/>
                </a:solidFill>
              </a:rPr>
              <a:t> </a:t>
            </a:r>
            <a:r>
              <a:rPr lang="en-US" dirty="0"/>
              <a:t> Invasive BP</a:t>
            </a:r>
          </a:p>
        </p:txBody>
      </p:sp>
      <p:sp>
        <p:nvSpPr>
          <p:cNvPr id="4" name="TextBox 3">
            <a:extLst>
              <a:ext uri="{FF2B5EF4-FFF2-40B4-BE49-F238E27FC236}">
                <a16:creationId xmlns:a16="http://schemas.microsoft.com/office/drawing/2014/main" id="{8477F73B-3507-07B9-8C52-E7CE430F4C1B}"/>
              </a:ext>
            </a:extLst>
          </p:cNvPr>
          <p:cNvSpPr txBox="1"/>
          <p:nvPr/>
        </p:nvSpPr>
        <p:spPr>
          <a:xfrm>
            <a:off x="19606" y="6447826"/>
            <a:ext cx="12192000" cy="369332"/>
          </a:xfrm>
          <a:prstGeom prst="rect">
            <a:avLst/>
          </a:prstGeom>
          <a:noFill/>
        </p:spPr>
        <p:txBody>
          <a:bodyPr wrap="square">
            <a:spAutoFit/>
          </a:bodyPr>
          <a:lstStyle/>
          <a:p>
            <a:pPr algn="r"/>
            <a:r>
              <a:rPr lang="en-US" dirty="0">
                <a:hlinkClick r:id="rId3"/>
              </a:rPr>
              <a:t>https://github.com/magic-lantern/2025-useR</a:t>
            </a:r>
            <a:r>
              <a:rPr lang="en-US" dirty="0"/>
              <a:t> </a:t>
            </a:r>
          </a:p>
        </p:txBody>
      </p:sp>
      <p:pic>
        <p:nvPicPr>
          <p:cNvPr id="9" name="Picture 8">
            <a:extLst>
              <a:ext uri="{FF2B5EF4-FFF2-40B4-BE49-F238E27FC236}">
                <a16:creationId xmlns:a16="http://schemas.microsoft.com/office/drawing/2014/main" id="{3FFF39E6-A03F-3B48-DC40-4896F383A259}"/>
              </a:ext>
            </a:extLst>
          </p:cNvPr>
          <p:cNvPicPr>
            <a:picLocks noChangeAspect="1"/>
          </p:cNvPicPr>
          <p:nvPr/>
        </p:nvPicPr>
        <p:blipFill>
          <a:blip r:embed="rId4"/>
          <a:stretch>
            <a:fillRect/>
          </a:stretch>
        </p:blipFill>
        <p:spPr>
          <a:xfrm>
            <a:off x="8001001" y="1946002"/>
            <a:ext cx="2189693" cy="3783211"/>
          </a:xfrm>
          <a:prstGeom prst="rect">
            <a:avLst/>
          </a:prstGeom>
        </p:spPr>
      </p:pic>
      <p:pic>
        <p:nvPicPr>
          <p:cNvPr id="11" name="Picture 10" descr="A close-up of a scanner&#10;&#10;AI-generated content may be incorrect.">
            <a:extLst>
              <a:ext uri="{FF2B5EF4-FFF2-40B4-BE49-F238E27FC236}">
                <a16:creationId xmlns:a16="http://schemas.microsoft.com/office/drawing/2014/main" id="{B5756F46-7BF9-33D5-19B5-732C201016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5015" y="1946003"/>
            <a:ext cx="5013894" cy="3783211"/>
          </a:xfrm>
          <a:prstGeom prst="rect">
            <a:avLst/>
          </a:prstGeom>
        </p:spPr>
      </p:pic>
    </p:spTree>
    <p:extLst>
      <p:ext uri="{BB962C8B-B14F-4D97-AF65-F5344CB8AC3E}">
        <p14:creationId xmlns:p14="http://schemas.microsoft.com/office/powerpoint/2010/main" val="1417102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762785" y="620440"/>
            <a:ext cx="8673906" cy="1325563"/>
          </a:xfrm>
        </p:spPr>
        <p:txBody>
          <a:bodyPr/>
          <a:lstStyle/>
          <a:p>
            <a:r>
              <a:rPr lang="en-US"/>
              <a:t>Data</a:t>
            </a:r>
          </a:p>
        </p:txBody>
      </p:sp>
      <p:graphicFrame>
        <p:nvGraphicFramePr>
          <p:cNvPr id="2" name="Table 1">
            <a:extLst>
              <a:ext uri="{FF2B5EF4-FFF2-40B4-BE49-F238E27FC236}">
                <a16:creationId xmlns:a16="http://schemas.microsoft.com/office/drawing/2014/main" id="{D8477D98-215C-960A-DA08-FE7EB3A3CF10}"/>
              </a:ext>
            </a:extLst>
          </p:cNvPr>
          <p:cNvGraphicFramePr>
            <a:graphicFrameLocks noGrp="1"/>
          </p:cNvGraphicFramePr>
          <p:nvPr>
            <p:extLst>
              <p:ext uri="{D42A27DB-BD31-4B8C-83A1-F6EECF244321}">
                <p14:modId xmlns:p14="http://schemas.microsoft.com/office/powerpoint/2010/main" val="3007742136"/>
              </p:ext>
            </p:extLst>
          </p:nvPr>
        </p:nvGraphicFramePr>
        <p:xfrm>
          <a:off x="985589" y="2412227"/>
          <a:ext cx="4064783" cy="1295400"/>
        </p:xfrm>
        <a:graphic>
          <a:graphicData uri="http://schemas.openxmlformats.org/drawingml/2006/table">
            <a:tbl>
              <a:tblPr firstRow="1" bandRow="1">
                <a:tableStyleId>{5C22544A-7EE6-4342-B048-85BDC9FD1C3A}</a:tableStyleId>
              </a:tblPr>
              <a:tblGrid>
                <a:gridCol w="813118">
                  <a:extLst>
                    <a:ext uri="{9D8B030D-6E8A-4147-A177-3AD203B41FA5}">
                      <a16:colId xmlns:a16="http://schemas.microsoft.com/office/drawing/2014/main" val="2371255982"/>
                    </a:ext>
                  </a:extLst>
                </a:gridCol>
                <a:gridCol w="500380">
                  <a:extLst>
                    <a:ext uri="{9D8B030D-6E8A-4147-A177-3AD203B41FA5}">
                      <a16:colId xmlns:a16="http://schemas.microsoft.com/office/drawing/2014/main" val="2764541777"/>
                    </a:ext>
                  </a:extLst>
                </a:gridCol>
                <a:gridCol w="545544">
                  <a:extLst>
                    <a:ext uri="{9D8B030D-6E8A-4147-A177-3AD203B41FA5}">
                      <a16:colId xmlns:a16="http://schemas.microsoft.com/office/drawing/2014/main" val="2823506561"/>
                    </a:ext>
                  </a:extLst>
                </a:gridCol>
                <a:gridCol w="470263">
                  <a:extLst>
                    <a:ext uri="{9D8B030D-6E8A-4147-A177-3AD203B41FA5}">
                      <a16:colId xmlns:a16="http://schemas.microsoft.com/office/drawing/2014/main" val="3841699930"/>
                    </a:ext>
                  </a:extLst>
                </a:gridCol>
                <a:gridCol w="736745">
                  <a:extLst>
                    <a:ext uri="{9D8B030D-6E8A-4147-A177-3AD203B41FA5}">
                      <a16:colId xmlns:a16="http://schemas.microsoft.com/office/drawing/2014/main" val="3408660303"/>
                    </a:ext>
                  </a:extLst>
                </a:gridCol>
                <a:gridCol w="565468">
                  <a:extLst>
                    <a:ext uri="{9D8B030D-6E8A-4147-A177-3AD203B41FA5}">
                      <a16:colId xmlns:a16="http://schemas.microsoft.com/office/drawing/2014/main" val="1851742262"/>
                    </a:ext>
                  </a:extLst>
                </a:gridCol>
                <a:gridCol w="433265">
                  <a:extLst>
                    <a:ext uri="{9D8B030D-6E8A-4147-A177-3AD203B41FA5}">
                      <a16:colId xmlns:a16="http://schemas.microsoft.com/office/drawing/2014/main" val="2496466927"/>
                    </a:ext>
                  </a:extLst>
                </a:gridCol>
              </a:tblGrid>
              <a:tr h="249644">
                <a:tc>
                  <a:txBody>
                    <a:bodyPr/>
                    <a:lstStyle/>
                    <a:p>
                      <a:r>
                        <a:rPr lang="en-US" sz="1100" err="1"/>
                        <a:t>record_id</a:t>
                      </a:r>
                      <a:endParaRPr lang="en-US" sz="1100"/>
                    </a:p>
                  </a:txBody>
                  <a:tcPr/>
                </a:tc>
                <a:tc>
                  <a:txBody>
                    <a:bodyPr/>
                    <a:lstStyle/>
                    <a:p>
                      <a:r>
                        <a:rPr lang="en-US" sz="1100"/>
                        <a:t>time</a:t>
                      </a:r>
                    </a:p>
                  </a:txBody>
                  <a:tcPr/>
                </a:tc>
                <a:tc>
                  <a:txBody>
                    <a:bodyPr/>
                    <a:lstStyle/>
                    <a:p>
                      <a:r>
                        <a:rPr lang="en-US" sz="1100"/>
                        <a:t>ICP</a:t>
                      </a:r>
                    </a:p>
                  </a:txBody>
                  <a:tcPr/>
                </a:tc>
                <a:tc>
                  <a:txBody>
                    <a:bodyPr/>
                    <a:lstStyle/>
                    <a:p>
                      <a:r>
                        <a:rPr lang="en-US" sz="1100"/>
                        <a:t>age</a:t>
                      </a:r>
                    </a:p>
                  </a:txBody>
                  <a:tcPr/>
                </a:tc>
                <a:tc>
                  <a:txBody>
                    <a:bodyPr/>
                    <a:lstStyle/>
                    <a:p>
                      <a:r>
                        <a:rPr lang="en-US" sz="1100"/>
                        <a:t>lab_co2</a:t>
                      </a:r>
                    </a:p>
                  </a:txBody>
                  <a:tcPr/>
                </a:tc>
                <a:tc>
                  <a:txBody>
                    <a:bodyPr/>
                    <a:lstStyle/>
                    <a:p>
                      <a:r>
                        <a:rPr lang="en-US" sz="1100"/>
                        <a:t>pulse</a:t>
                      </a:r>
                    </a:p>
                  </a:txBody>
                  <a:tcPr/>
                </a:tc>
                <a:tc>
                  <a:txBody>
                    <a:bodyPr/>
                    <a:lstStyle/>
                    <a:p>
                      <a:r>
                        <a:rPr lang="en-US" sz="1100"/>
                        <a:t>…</a:t>
                      </a:r>
                    </a:p>
                  </a:txBody>
                  <a:tcPr/>
                </a:tc>
                <a:extLst>
                  <a:ext uri="{0D108BD9-81ED-4DB2-BD59-A6C34878D82A}">
                    <a16:rowId xmlns:a16="http://schemas.microsoft.com/office/drawing/2014/main" val="815083219"/>
                  </a:ext>
                </a:extLst>
              </a:tr>
              <a:tr h="249644">
                <a:tc>
                  <a:txBody>
                    <a:bodyPr/>
                    <a:lstStyle/>
                    <a:p>
                      <a:r>
                        <a:rPr lang="en-US" sz="1100"/>
                        <a:t>1</a:t>
                      </a:r>
                    </a:p>
                  </a:txBody>
                  <a:tcPr/>
                </a:tc>
                <a:tc>
                  <a:txBody>
                    <a:bodyPr/>
                    <a:lstStyle/>
                    <a:p>
                      <a:r>
                        <a:rPr lang="en-US" sz="1100"/>
                        <a:t>0</a:t>
                      </a:r>
                    </a:p>
                  </a:txBody>
                  <a:tcPr/>
                </a:tc>
                <a:tc>
                  <a:txBody>
                    <a:bodyPr/>
                    <a:lstStyle/>
                    <a:p>
                      <a:r>
                        <a:rPr lang="en-US" sz="1100"/>
                        <a:t>0</a:t>
                      </a:r>
                    </a:p>
                  </a:txBody>
                  <a:tcPr/>
                </a:tc>
                <a:tc>
                  <a:txBody>
                    <a:bodyPr/>
                    <a:lstStyle/>
                    <a:p>
                      <a:r>
                        <a:rPr lang="en-US" sz="1100"/>
                        <a:t>13.1</a:t>
                      </a:r>
                    </a:p>
                  </a:txBody>
                  <a:tcPr/>
                </a:tc>
                <a:tc>
                  <a:txBody>
                    <a:bodyPr/>
                    <a:lstStyle/>
                    <a:p>
                      <a:pPr algn="r"/>
                      <a:r>
                        <a:rPr lang="en-US" sz="1100">
                          <a:solidFill>
                            <a:schemeClr val="tx1"/>
                          </a:solidFill>
                        </a:rPr>
                        <a:t>40</a:t>
                      </a:r>
                    </a:p>
                  </a:txBody>
                  <a:tcPr/>
                </a:tc>
                <a:tc>
                  <a:txBody>
                    <a:bodyPr/>
                    <a:lstStyle/>
                    <a:p>
                      <a:r>
                        <a:rPr lang="en-US" sz="1100">
                          <a:solidFill>
                            <a:schemeClr val="tx1"/>
                          </a:solidFill>
                        </a:rPr>
                        <a:t>120</a:t>
                      </a:r>
                    </a:p>
                  </a:txBody>
                  <a:tcPr/>
                </a:tc>
                <a:tc>
                  <a:txBody>
                    <a:bodyPr/>
                    <a:lstStyle/>
                    <a:p>
                      <a:endParaRPr lang="en-US" sz="1100">
                        <a:solidFill>
                          <a:schemeClr val="tx1"/>
                        </a:solidFill>
                      </a:endParaRPr>
                    </a:p>
                  </a:txBody>
                  <a:tcPr/>
                </a:tc>
                <a:extLst>
                  <a:ext uri="{0D108BD9-81ED-4DB2-BD59-A6C34878D82A}">
                    <a16:rowId xmlns:a16="http://schemas.microsoft.com/office/drawing/2014/main" val="4184093337"/>
                  </a:ext>
                </a:extLst>
              </a:tr>
              <a:tr h="249644">
                <a:tc>
                  <a:txBody>
                    <a:bodyPr/>
                    <a:lstStyle/>
                    <a:p>
                      <a:r>
                        <a:rPr lang="en-US" sz="1100"/>
                        <a:t>1</a:t>
                      </a:r>
                    </a:p>
                  </a:txBody>
                  <a:tcPr/>
                </a:tc>
                <a:tc>
                  <a:txBody>
                    <a:bodyPr/>
                    <a:lstStyle/>
                    <a:p>
                      <a:r>
                        <a:rPr lang="en-US" sz="1100"/>
                        <a:t>5</a:t>
                      </a:r>
                    </a:p>
                  </a:txBody>
                  <a:tcPr/>
                </a:tc>
                <a:tc>
                  <a:txBody>
                    <a:bodyPr/>
                    <a:lstStyle/>
                    <a:p>
                      <a:r>
                        <a:rPr lang="en-US" sz="1100"/>
                        <a:t>0</a:t>
                      </a:r>
                    </a:p>
                  </a:txBody>
                  <a:tcPr/>
                </a:tc>
                <a:tc>
                  <a:txBody>
                    <a:bodyPr/>
                    <a:lstStyle/>
                    <a:p>
                      <a:r>
                        <a:rPr lang="en-US" sz="1100"/>
                        <a:t>13.1</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40</a:t>
                      </a:r>
                    </a:p>
                  </a:txBody>
                  <a:tcPr/>
                </a:tc>
                <a:tc>
                  <a:txBody>
                    <a:bodyPr/>
                    <a:lstStyle/>
                    <a:p>
                      <a:pPr algn="r"/>
                      <a:r>
                        <a:rPr lang="en-US" sz="1100">
                          <a:solidFill>
                            <a:schemeClr val="tx1"/>
                          </a:solidFill>
                        </a:rPr>
                        <a:t>120</a:t>
                      </a:r>
                    </a:p>
                  </a:txBody>
                  <a:tcPr/>
                </a:tc>
                <a:tc>
                  <a:txBody>
                    <a:bodyPr/>
                    <a:lstStyle/>
                    <a:p>
                      <a:endParaRPr lang="en-US" sz="1100">
                        <a:solidFill>
                          <a:schemeClr val="tx1"/>
                        </a:solidFill>
                      </a:endParaRPr>
                    </a:p>
                  </a:txBody>
                  <a:tcPr/>
                </a:tc>
                <a:extLst>
                  <a:ext uri="{0D108BD9-81ED-4DB2-BD59-A6C34878D82A}">
                    <a16:rowId xmlns:a16="http://schemas.microsoft.com/office/drawing/2014/main" val="1186779827"/>
                  </a:ext>
                </a:extLst>
              </a:tr>
              <a:tr h="249644">
                <a:tc>
                  <a:txBody>
                    <a:bodyPr/>
                    <a:lstStyle/>
                    <a:p>
                      <a:r>
                        <a:rPr lang="en-US" sz="1100"/>
                        <a:t>1</a:t>
                      </a:r>
                    </a:p>
                  </a:txBody>
                  <a:tcPr/>
                </a:tc>
                <a:tc>
                  <a:txBody>
                    <a:bodyPr/>
                    <a:lstStyle/>
                    <a:p>
                      <a:r>
                        <a:rPr lang="en-US" sz="1100"/>
                        <a:t>10</a:t>
                      </a:r>
                    </a:p>
                  </a:txBody>
                  <a:tcPr/>
                </a:tc>
                <a:tc>
                  <a:txBody>
                    <a:bodyPr/>
                    <a:lstStyle/>
                    <a:p>
                      <a:r>
                        <a:rPr lang="en-US" sz="1100"/>
                        <a:t>0</a:t>
                      </a:r>
                    </a:p>
                  </a:txBody>
                  <a:tcPr/>
                </a:tc>
                <a:tc>
                  <a:txBody>
                    <a:bodyPr/>
                    <a:lstStyle/>
                    <a:p>
                      <a:r>
                        <a:rPr lang="en-US" sz="1100"/>
                        <a:t>13.1</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40</a:t>
                      </a:r>
                    </a:p>
                  </a:txBody>
                  <a:tcPr/>
                </a:tc>
                <a:tc>
                  <a:txBody>
                    <a:bodyPr/>
                    <a:lstStyle/>
                    <a:p>
                      <a:r>
                        <a:rPr lang="en-US" sz="1100">
                          <a:solidFill>
                            <a:schemeClr val="tx1"/>
                          </a:solidFill>
                        </a:rPr>
                        <a:t>121</a:t>
                      </a:r>
                    </a:p>
                  </a:txBody>
                  <a:tcPr/>
                </a:tc>
                <a:tc>
                  <a:txBody>
                    <a:bodyPr/>
                    <a:lstStyle/>
                    <a:p>
                      <a:endParaRPr lang="en-US" sz="1100">
                        <a:solidFill>
                          <a:schemeClr val="tx1"/>
                        </a:solidFill>
                      </a:endParaRPr>
                    </a:p>
                  </a:txBody>
                  <a:tcPr/>
                </a:tc>
                <a:extLst>
                  <a:ext uri="{0D108BD9-81ED-4DB2-BD59-A6C34878D82A}">
                    <a16:rowId xmlns:a16="http://schemas.microsoft.com/office/drawing/2014/main" val="1893271755"/>
                  </a:ext>
                </a:extLst>
              </a:tr>
              <a:tr h="249644">
                <a:tc>
                  <a:txBody>
                    <a:bodyPr/>
                    <a:lstStyle/>
                    <a:p>
                      <a:r>
                        <a:rPr lang="en-US" sz="1100"/>
                        <a:t>1</a:t>
                      </a:r>
                    </a:p>
                  </a:txBody>
                  <a:tcPr/>
                </a:tc>
                <a:tc>
                  <a:txBody>
                    <a:bodyPr/>
                    <a:lstStyle/>
                    <a:p>
                      <a:r>
                        <a:rPr lang="en-US" sz="1100"/>
                        <a:t>15</a:t>
                      </a:r>
                    </a:p>
                  </a:txBody>
                  <a:tcPr/>
                </a:tc>
                <a:tc>
                  <a:txBody>
                    <a:bodyPr/>
                    <a:lstStyle/>
                    <a:p>
                      <a:r>
                        <a:rPr lang="en-US" sz="1100"/>
                        <a:t>0</a:t>
                      </a:r>
                    </a:p>
                  </a:txBody>
                  <a:tcPr/>
                </a:tc>
                <a:tc>
                  <a:txBody>
                    <a:bodyPr/>
                    <a:lstStyle/>
                    <a:p>
                      <a:r>
                        <a:rPr lang="en-US" sz="1100"/>
                        <a:t>13.1</a:t>
                      </a:r>
                    </a:p>
                  </a:txBody>
                  <a:tcPr/>
                </a:tc>
                <a:tc>
                  <a:txBody>
                    <a:bodyPr/>
                    <a:lstStyle/>
                    <a:p>
                      <a:r>
                        <a:rPr lang="en-US" sz="1100">
                          <a:solidFill>
                            <a:schemeClr val="tx1"/>
                          </a:solidFill>
                        </a:rPr>
                        <a:t>45</a:t>
                      </a:r>
                    </a:p>
                  </a:txBody>
                  <a:tcPr/>
                </a:tc>
                <a:tc>
                  <a:txBody>
                    <a:bodyPr/>
                    <a:lstStyle/>
                    <a:p>
                      <a:pPr algn="r"/>
                      <a:r>
                        <a:rPr lang="en-US" sz="1100">
                          <a:solidFill>
                            <a:schemeClr val="tx1"/>
                          </a:solidFill>
                        </a:rPr>
                        <a:t>121</a:t>
                      </a:r>
                    </a:p>
                  </a:txBody>
                  <a:tcPr/>
                </a:tc>
                <a:tc>
                  <a:txBody>
                    <a:bodyPr/>
                    <a:lstStyle/>
                    <a:p>
                      <a:endParaRPr lang="en-US" sz="1100" dirty="0">
                        <a:solidFill>
                          <a:schemeClr val="tx1"/>
                        </a:solidFill>
                      </a:endParaRPr>
                    </a:p>
                  </a:txBody>
                  <a:tcPr/>
                </a:tc>
                <a:extLst>
                  <a:ext uri="{0D108BD9-81ED-4DB2-BD59-A6C34878D82A}">
                    <a16:rowId xmlns:a16="http://schemas.microsoft.com/office/drawing/2014/main" val="1890574311"/>
                  </a:ext>
                </a:extLst>
              </a:tr>
            </a:tbl>
          </a:graphicData>
        </a:graphic>
      </p:graphicFrame>
      <p:sp>
        <p:nvSpPr>
          <p:cNvPr id="7" name="TextBox 6">
            <a:extLst>
              <a:ext uri="{FF2B5EF4-FFF2-40B4-BE49-F238E27FC236}">
                <a16:creationId xmlns:a16="http://schemas.microsoft.com/office/drawing/2014/main" id="{E155029C-DA3A-E828-3017-C191FA7B03DF}"/>
              </a:ext>
            </a:extLst>
          </p:cNvPr>
          <p:cNvSpPr txBox="1"/>
          <p:nvPr/>
        </p:nvSpPr>
        <p:spPr>
          <a:xfrm>
            <a:off x="257158" y="1988771"/>
            <a:ext cx="5604804" cy="369332"/>
          </a:xfrm>
          <a:prstGeom prst="rect">
            <a:avLst/>
          </a:prstGeom>
          <a:noFill/>
        </p:spPr>
        <p:txBody>
          <a:bodyPr wrap="none" rtlCol="0">
            <a:spAutoFit/>
          </a:bodyPr>
          <a:lstStyle/>
          <a:p>
            <a:r>
              <a:rPr lang="en-US" b="1">
                <a:solidFill>
                  <a:schemeClr val="accent2"/>
                </a:solidFill>
              </a:rPr>
              <a:t>Exclude</a:t>
            </a:r>
            <a:r>
              <a:rPr lang="en-US"/>
              <a:t> CT extracted features and </a:t>
            </a:r>
            <a:r>
              <a:rPr lang="en-US" b="1">
                <a:solidFill>
                  <a:schemeClr val="accent2"/>
                </a:solidFill>
              </a:rPr>
              <a:t>exclude</a:t>
            </a:r>
            <a:r>
              <a:rPr lang="en-US"/>
              <a:t> Invasive BP</a:t>
            </a:r>
          </a:p>
        </p:txBody>
      </p:sp>
      <p:sp>
        <p:nvSpPr>
          <p:cNvPr id="12" name="TextBox 11">
            <a:extLst>
              <a:ext uri="{FF2B5EF4-FFF2-40B4-BE49-F238E27FC236}">
                <a16:creationId xmlns:a16="http://schemas.microsoft.com/office/drawing/2014/main" id="{B00F41CA-423C-3B65-337A-2187F5605370}"/>
              </a:ext>
            </a:extLst>
          </p:cNvPr>
          <p:cNvSpPr txBox="1"/>
          <p:nvPr/>
        </p:nvSpPr>
        <p:spPr>
          <a:xfrm>
            <a:off x="177656" y="4144614"/>
            <a:ext cx="6095128" cy="369332"/>
          </a:xfrm>
          <a:prstGeom prst="rect">
            <a:avLst/>
          </a:prstGeom>
          <a:noFill/>
        </p:spPr>
        <p:txBody>
          <a:bodyPr wrap="square">
            <a:spAutoFit/>
          </a:bodyPr>
          <a:lstStyle/>
          <a:p>
            <a:r>
              <a:rPr lang="en-US" b="1">
                <a:solidFill>
                  <a:schemeClr val="accent2"/>
                </a:solidFill>
              </a:rPr>
              <a:t>Exclude</a:t>
            </a:r>
            <a:r>
              <a:rPr lang="en-US"/>
              <a:t> CT extracted features and </a:t>
            </a:r>
            <a:r>
              <a:rPr lang="en-US" b="1">
                <a:solidFill>
                  <a:srgbClr val="0070C0"/>
                </a:solidFill>
              </a:rPr>
              <a:t>include</a:t>
            </a:r>
            <a:r>
              <a:rPr lang="en-US"/>
              <a:t> Invasive BP</a:t>
            </a:r>
          </a:p>
        </p:txBody>
      </p:sp>
      <p:graphicFrame>
        <p:nvGraphicFramePr>
          <p:cNvPr id="15" name="Table 14">
            <a:extLst>
              <a:ext uri="{FF2B5EF4-FFF2-40B4-BE49-F238E27FC236}">
                <a16:creationId xmlns:a16="http://schemas.microsoft.com/office/drawing/2014/main" id="{9F4AFD08-824C-B8B2-17CD-2C2F0B86297C}"/>
              </a:ext>
            </a:extLst>
          </p:cNvPr>
          <p:cNvGraphicFramePr>
            <a:graphicFrameLocks noGrp="1"/>
          </p:cNvGraphicFramePr>
          <p:nvPr>
            <p:extLst>
              <p:ext uri="{D42A27DB-BD31-4B8C-83A1-F6EECF244321}">
                <p14:modId xmlns:p14="http://schemas.microsoft.com/office/powerpoint/2010/main" val="360387265"/>
              </p:ext>
            </p:extLst>
          </p:nvPr>
        </p:nvGraphicFramePr>
        <p:xfrm>
          <a:off x="475073" y="4593300"/>
          <a:ext cx="4772808" cy="1295400"/>
        </p:xfrm>
        <a:graphic>
          <a:graphicData uri="http://schemas.openxmlformats.org/drawingml/2006/table">
            <a:tbl>
              <a:tblPr firstRow="1" bandRow="1">
                <a:tableStyleId>{5C22544A-7EE6-4342-B048-85BDC9FD1C3A}</a:tableStyleId>
              </a:tblPr>
              <a:tblGrid>
                <a:gridCol w="813118">
                  <a:extLst>
                    <a:ext uri="{9D8B030D-6E8A-4147-A177-3AD203B41FA5}">
                      <a16:colId xmlns:a16="http://schemas.microsoft.com/office/drawing/2014/main" val="2371255982"/>
                    </a:ext>
                  </a:extLst>
                </a:gridCol>
                <a:gridCol w="500380">
                  <a:extLst>
                    <a:ext uri="{9D8B030D-6E8A-4147-A177-3AD203B41FA5}">
                      <a16:colId xmlns:a16="http://schemas.microsoft.com/office/drawing/2014/main" val="2764541777"/>
                    </a:ext>
                  </a:extLst>
                </a:gridCol>
                <a:gridCol w="545544">
                  <a:extLst>
                    <a:ext uri="{9D8B030D-6E8A-4147-A177-3AD203B41FA5}">
                      <a16:colId xmlns:a16="http://schemas.microsoft.com/office/drawing/2014/main" val="2823506561"/>
                    </a:ext>
                  </a:extLst>
                </a:gridCol>
                <a:gridCol w="470263">
                  <a:extLst>
                    <a:ext uri="{9D8B030D-6E8A-4147-A177-3AD203B41FA5}">
                      <a16:colId xmlns:a16="http://schemas.microsoft.com/office/drawing/2014/main" val="3841699930"/>
                    </a:ext>
                  </a:extLst>
                </a:gridCol>
                <a:gridCol w="736745">
                  <a:extLst>
                    <a:ext uri="{9D8B030D-6E8A-4147-A177-3AD203B41FA5}">
                      <a16:colId xmlns:a16="http://schemas.microsoft.com/office/drawing/2014/main" val="3408660303"/>
                    </a:ext>
                  </a:extLst>
                </a:gridCol>
                <a:gridCol w="1273493">
                  <a:extLst>
                    <a:ext uri="{9D8B030D-6E8A-4147-A177-3AD203B41FA5}">
                      <a16:colId xmlns:a16="http://schemas.microsoft.com/office/drawing/2014/main" val="1851742262"/>
                    </a:ext>
                  </a:extLst>
                </a:gridCol>
                <a:gridCol w="433265">
                  <a:extLst>
                    <a:ext uri="{9D8B030D-6E8A-4147-A177-3AD203B41FA5}">
                      <a16:colId xmlns:a16="http://schemas.microsoft.com/office/drawing/2014/main" val="2496466927"/>
                    </a:ext>
                  </a:extLst>
                </a:gridCol>
              </a:tblGrid>
              <a:tr h="249644">
                <a:tc>
                  <a:txBody>
                    <a:bodyPr/>
                    <a:lstStyle/>
                    <a:p>
                      <a:r>
                        <a:rPr lang="en-US" sz="1100" err="1"/>
                        <a:t>record_id</a:t>
                      </a:r>
                      <a:endParaRPr lang="en-US" sz="1100"/>
                    </a:p>
                  </a:txBody>
                  <a:tcPr/>
                </a:tc>
                <a:tc>
                  <a:txBody>
                    <a:bodyPr/>
                    <a:lstStyle/>
                    <a:p>
                      <a:r>
                        <a:rPr lang="en-US" sz="1100"/>
                        <a:t>time</a:t>
                      </a:r>
                    </a:p>
                  </a:txBody>
                  <a:tcPr/>
                </a:tc>
                <a:tc>
                  <a:txBody>
                    <a:bodyPr/>
                    <a:lstStyle/>
                    <a:p>
                      <a:r>
                        <a:rPr lang="en-US" sz="1100"/>
                        <a:t>ICP</a:t>
                      </a:r>
                    </a:p>
                  </a:txBody>
                  <a:tcPr/>
                </a:tc>
                <a:tc>
                  <a:txBody>
                    <a:bodyPr/>
                    <a:lstStyle/>
                    <a:p>
                      <a:r>
                        <a:rPr lang="en-US" sz="1100"/>
                        <a:t>age</a:t>
                      </a:r>
                    </a:p>
                  </a:txBody>
                  <a:tcPr/>
                </a:tc>
                <a:tc>
                  <a:txBody>
                    <a:bodyPr/>
                    <a:lstStyle/>
                    <a:p>
                      <a:r>
                        <a:rPr lang="en-US" sz="1100"/>
                        <a:t>lab_co2</a:t>
                      </a:r>
                    </a:p>
                  </a:txBody>
                  <a:tcPr/>
                </a:tc>
                <a:tc>
                  <a:txBody>
                    <a:bodyPr/>
                    <a:lstStyle/>
                    <a:p>
                      <a:r>
                        <a:rPr lang="en-US" sz="1100" err="1"/>
                        <a:t>inv_bp_available</a:t>
                      </a:r>
                      <a:endParaRPr lang="en-US" sz="1100"/>
                    </a:p>
                  </a:txBody>
                  <a:tcPr/>
                </a:tc>
                <a:tc>
                  <a:txBody>
                    <a:bodyPr/>
                    <a:lstStyle/>
                    <a:p>
                      <a:r>
                        <a:rPr lang="en-US" sz="1100"/>
                        <a:t>…</a:t>
                      </a:r>
                    </a:p>
                  </a:txBody>
                  <a:tcPr/>
                </a:tc>
                <a:extLst>
                  <a:ext uri="{0D108BD9-81ED-4DB2-BD59-A6C34878D82A}">
                    <a16:rowId xmlns:a16="http://schemas.microsoft.com/office/drawing/2014/main" val="815083219"/>
                  </a:ext>
                </a:extLst>
              </a:tr>
              <a:tr h="249644">
                <a:tc>
                  <a:txBody>
                    <a:bodyPr/>
                    <a:lstStyle/>
                    <a:p>
                      <a:r>
                        <a:rPr lang="en-US" sz="1100"/>
                        <a:t>1</a:t>
                      </a:r>
                    </a:p>
                  </a:txBody>
                  <a:tcPr/>
                </a:tc>
                <a:tc>
                  <a:txBody>
                    <a:bodyPr/>
                    <a:lstStyle/>
                    <a:p>
                      <a:r>
                        <a:rPr lang="en-US" sz="1100"/>
                        <a:t>0</a:t>
                      </a:r>
                    </a:p>
                  </a:txBody>
                  <a:tcPr/>
                </a:tc>
                <a:tc>
                  <a:txBody>
                    <a:bodyPr/>
                    <a:lstStyle/>
                    <a:p>
                      <a:r>
                        <a:rPr lang="en-US" sz="1100"/>
                        <a:t>0</a:t>
                      </a:r>
                    </a:p>
                  </a:txBody>
                  <a:tcPr/>
                </a:tc>
                <a:tc>
                  <a:txBody>
                    <a:bodyPr/>
                    <a:lstStyle/>
                    <a:p>
                      <a:r>
                        <a:rPr lang="en-US" sz="1100"/>
                        <a:t>13.1</a:t>
                      </a:r>
                    </a:p>
                  </a:txBody>
                  <a:tcPr/>
                </a:tc>
                <a:tc>
                  <a:txBody>
                    <a:bodyPr/>
                    <a:lstStyle/>
                    <a:p>
                      <a:pPr algn="r"/>
                      <a:r>
                        <a:rPr lang="en-US" sz="1100">
                          <a:solidFill>
                            <a:schemeClr val="tx1"/>
                          </a:solidFill>
                        </a:rPr>
                        <a:t>40</a:t>
                      </a:r>
                    </a:p>
                  </a:txBody>
                  <a:tcPr/>
                </a:tc>
                <a:tc>
                  <a:txBody>
                    <a:bodyPr/>
                    <a:lstStyle/>
                    <a:p>
                      <a:pPr algn="l"/>
                      <a:r>
                        <a:rPr lang="en-US" sz="1100">
                          <a:solidFill>
                            <a:schemeClr val="tx1"/>
                          </a:solidFill>
                        </a:rPr>
                        <a:t>0</a:t>
                      </a:r>
                    </a:p>
                  </a:txBody>
                  <a:tcPr/>
                </a:tc>
                <a:tc>
                  <a:txBody>
                    <a:bodyPr/>
                    <a:lstStyle/>
                    <a:p>
                      <a:endParaRPr lang="en-US" sz="1100">
                        <a:solidFill>
                          <a:schemeClr val="tx1"/>
                        </a:solidFill>
                      </a:endParaRPr>
                    </a:p>
                  </a:txBody>
                  <a:tcPr/>
                </a:tc>
                <a:extLst>
                  <a:ext uri="{0D108BD9-81ED-4DB2-BD59-A6C34878D82A}">
                    <a16:rowId xmlns:a16="http://schemas.microsoft.com/office/drawing/2014/main" val="4184093337"/>
                  </a:ext>
                </a:extLst>
              </a:tr>
              <a:tr h="249644">
                <a:tc>
                  <a:txBody>
                    <a:bodyPr/>
                    <a:lstStyle/>
                    <a:p>
                      <a:r>
                        <a:rPr lang="en-US" sz="1100"/>
                        <a:t>1</a:t>
                      </a:r>
                    </a:p>
                  </a:txBody>
                  <a:tcPr/>
                </a:tc>
                <a:tc>
                  <a:txBody>
                    <a:bodyPr/>
                    <a:lstStyle/>
                    <a:p>
                      <a:r>
                        <a:rPr lang="en-US" sz="1100"/>
                        <a:t>5</a:t>
                      </a:r>
                    </a:p>
                  </a:txBody>
                  <a:tcPr/>
                </a:tc>
                <a:tc>
                  <a:txBody>
                    <a:bodyPr/>
                    <a:lstStyle/>
                    <a:p>
                      <a:r>
                        <a:rPr lang="en-US" sz="1100"/>
                        <a:t>0</a:t>
                      </a:r>
                    </a:p>
                  </a:txBody>
                  <a:tcPr/>
                </a:tc>
                <a:tc>
                  <a:txBody>
                    <a:bodyPr/>
                    <a:lstStyle/>
                    <a:p>
                      <a:r>
                        <a:rPr lang="en-US" sz="1100"/>
                        <a:t>13.1</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40</a:t>
                      </a:r>
                    </a:p>
                  </a:txBody>
                  <a:tcPr/>
                </a:tc>
                <a:tc>
                  <a:txBody>
                    <a:bodyPr/>
                    <a:lstStyle/>
                    <a:p>
                      <a:pPr algn="l"/>
                      <a:r>
                        <a:rPr lang="en-US" sz="1100">
                          <a:solidFill>
                            <a:schemeClr val="tx1"/>
                          </a:solidFill>
                        </a:rPr>
                        <a:t>0</a:t>
                      </a:r>
                    </a:p>
                  </a:txBody>
                  <a:tcPr/>
                </a:tc>
                <a:tc>
                  <a:txBody>
                    <a:bodyPr/>
                    <a:lstStyle/>
                    <a:p>
                      <a:endParaRPr lang="en-US" sz="1100">
                        <a:solidFill>
                          <a:schemeClr val="tx1"/>
                        </a:solidFill>
                      </a:endParaRPr>
                    </a:p>
                  </a:txBody>
                  <a:tcPr/>
                </a:tc>
                <a:extLst>
                  <a:ext uri="{0D108BD9-81ED-4DB2-BD59-A6C34878D82A}">
                    <a16:rowId xmlns:a16="http://schemas.microsoft.com/office/drawing/2014/main" val="1186779827"/>
                  </a:ext>
                </a:extLst>
              </a:tr>
              <a:tr h="249644">
                <a:tc>
                  <a:txBody>
                    <a:bodyPr/>
                    <a:lstStyle/>
                    <a:p>
                      <a:r>
                        <a:rPr lang="en-US" sz="1100"/>
                        <a:t>1</a:t>
                      </a:r>
                    </a:p>
                  </a:txBody>
                  <a:tcPr/>
                </a:tc>
                <a:tc>
                  <a:txBody>
                    <a:bodyPr/>
                    <a:lstStyle/>
                    <a:p>
                      <a:r>
                        <a:rPr lang="en-US" sz="1100"/>
                        <a:t>10</a:t>
                      </a:r>
                    </a:p>
                  </a:txBody>
                  <a:tcPr/>
                </a:tc>
                <a:tc>
                  <a:txBody>
                    <a:bodyPr/>
                    <a:lstStyle/>
                    <a:p>
                      <a:r>
                        <a:rPr lang="en-US" sz="1100"/>
                        <a:t>0</a:t>
                      </a:r>
                    </a:p>
                  </a:txBody>
                  <a:tcPr/>
                </a:tc>
                <a:tc>
                  <a:txBody>
                    <a:bodyPr/>
                    <a:lstStyle/>
                    <a:p>
                      <a:r>
                        <a:rPr lang="en-US" sz="1100"/>
                        <a:t>13.1</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40</a:t>
                      </a:r>
                    </a:p>
                  </a:txBody>
                  <a:tcPr/>
                </a:tc>
                <a:tc>
                  <a:txBody>
                    <a:bodyPr/>
                    <a:lstStyle/>
                    <a:p>
                      <a:pPr algn="l"/>
                      <a:r>
                        <a:rPr lang="en-US" sz="1100">
                          <a:solidFill>
                            <a:schemeClr val="tx1"/>
                          </a:solidFill>
                        </a:rPr>
                        <a:t>0</a:t>
                      </a:r>
                    </a:p>
                  </a:txBody>
                  <a:tcPr/>
                </a:tc>
                <a:tc>
                  <a:txBody>
                    <a:bodyPr/>
                    <a:lstStyle/>
                    <a:p>
                      <a:endParaRPr lang="en-US" sz="1100">
                        <a:solidFill>
                          <a:schemeClr val="tx1"/>
                        </a:solidFill>
                      </a:endParaRPr>
                    </a:p>
                  </a:txBody>
                  <a:tcPr/>
                </a:tc>
                <a:extLst>
                  <a:ext uri="{0D108BD9-81ED-4DB2-BD59-A6C34878D82A}">
                    <a16:rowId xmlns:a16="http://schemas.microsoft.com/office/drawing/2014/main" val="1893271755"/>
                  </a:ext>
                </a:extLst>
              </a:tr>
              <a:tr h="249644">
                <a:tc>
                  <a:txBody>
                    <a:bodyPr/>
                    <a:lstStyle/>
                    <a:p>
                      <a:r>
                        <a:rPr lang="en-US" sz="1100"/>
                        <a:t>1</a:t>
                      </a:r>
                    </a:p>
                  </a:txBody>
                  <a:tcPr/>
                </a:tc>
                <a:tc>
                  <a:txBody>
                    <a:bodyPr/>
                    <a:lstStyle/>
                    <a:p>
                      <a:r>
                        <a:rPr lang="en-US" sz="1100"/>
                        <a:t>15</a:t>
                      </a:r>
                    </a:p>
                  </a:txBody>
                  <a:tcPr/>
                </a:tc>
                <a:tc>
                  <a:txBody>
                    <a:bodyPr/>
                    <a:lstStyle/>
                    <a:p>
                      <a:r>
                        <a:rPr lang="en-US" sz="1100"/>
                        <a:t>0</a:t>
                      </a:r>
                    </a:p>
                  </a:txBody>
                  <a:tcPr/>
                </a:tc>
                <a:tc>
                  <a:txBody>
                    <a:bodyPr/>
                    <a:lstStyle/>
                    <a:p>
                      <a:r>
                        <a:rPr lang="en-US" sz="1100"/>
                        <a:t>13.1</a:t>
                      </a:r>
                    </a:p>
                  </a:txBody>
                  <a:tcPr/>
                </a:tc>
                <a:tc>
                  <a:txBody>
                    <a:bodyPr/>
                    <a:lstStyle/>
                    <a:p>
                      <a:r>
                        <a:rPr lang="en-US" sz="1100">
                          <a:solidFill>
                            <a:schemeClr val="tx1"/>
                          </a:solidFill>
                        </a:rPr>
                        <a:t>45</a:t>
                      </a:r>
                    </a:p>
                  </a:txBody>
                  <a:tcPr/>
                </a:tc>
                <a:tc>
                  <a:txBody>
                    <a:bodyPr/>
                    <a:lstStyle/>
                    <a:p>
                      <a:pPr algn="l"/>
                      <a:r>
                        <a:rPr lang="en-US" sz="1100">
                          <a:solidFill>
                            <a:schemeClr val="tx1"/>
                          </a:solidFill>
                        </a:rPr>
                        <a:t>1</a:t>
                      </a:r>
                    </a:p>
                  </a:txBody>
                  <a:tcPr/>
                </a:tc>
                <a:tc>
                  <a:txBody>
                    <a:bodyPr/>
                    <a:lstStyle/>
                    <a:p>
                      <a:endParaRPr lang="en-US" sz="1100" dirty="0">
                        <a:solidFill>
                          <a:schemeClr val="tx1"/>
                        </a:solidFill>
                      </a:endParaRPr>
                    </a:p>
                  </a:txBody>
                  <a:tcPr/>
                </a:tc>
                <a:extLst>
                  <a:ext uri="{0D108BD9-81ED-4DB2-BD59-A6C34878D82A}">
                    <a16:rowId xmlns:a16="http://schemas.microsoft.com/office/drawing/2014/main" val="1890574311"/>
                  </a:ext>
                </a:extLst>
              </a:tr>
            </a:tbl>
          </a:graphicData>
        </a:graphic>
      </p:graphicFrame>
      <p:graphicFrame>
        <p:nvGraphicFramePr>
          <p:cNvPr id="18" name="Table 17">
            <a:extLst>
              <a:ext uri="{FF2B5EF4-FFF2-40B4-BE49-F238E27FC236}">
                <a16:creationId xmlns:a16="http://schemas.microsoft.com/office/drawing/2014/main" id="{9888B9EC-9AB0-C9F0-F302-7522A3B78758}"/>
              </a:ext>
            </a:extLst>
          </p:cNvPr>
          <p:cNvGraphicFramePr>
            <a:graphicFrameLocks noGrp="1"/>
          </p:cNvGraphicFramePr>
          <p:nvPr>
            <p:extLst>
              <p:ext uri="{D42A27DB-BD31-4B8C-83A1-F6EECF244321}">
                <p14:modId xmlns:p14="http://schemas.microsoft.com/office/powerpoint/2010/main" val="345277628"/>
              </p:ext>
            </p:extLst>
          </p:nvPr>
        </p:nvGraphicFramePr>
        <p:xfrm>
          <a:off x="6074305" y="2412227"/>
          <a:ext cx="6086145" cy="1295400"/>
        </p:xfrm>
        <a:graphic>
          <a:graphicData uri="http://schemas.openxmlformats.org/drawingml/2006/table">
            <a:tbl>
              <a:tblPr firstRow="1" bandRow="1">
                <a:tableStyleId>{5C22544A-7EE6-4342-B048-85BDC9FD1C3A}</a:tableStyleId>
              </a:tblPr>
              <a:tblGrid>
                <a:gridCol w="813118">
                  <a:extLst>
                    <a:ext uri="{9D8B030D-6E8A-4147-A177-3AD203B41FA5}">
                      <a16:colId xmlns:a16="http://schemas.microsoft.com/office/drawing/2014/main" val="2371255982"/>
                    </a:ext>
                  </a:extLst>
                </a:gridCol>
                <a:gridCol w="500380">
                  <a:extLst>
                    <a:ext uri="{9D8B030D-6E8A-4147-A177-3AD203B41FA5}">
                      <a16:colId xmlns:a16="http://schemas.microsoft.com/office/drawing/2014/main" val="2764541777"/>
                    </a:ext>
                  </a:extLst>
                </a:gridCol>
                <a:gridCol w="435293">
                  <a:extLst>
                    <a:ext uri="{9D8B030D-6E8A-4147-A177-3AD203B41FA5}">
                      <a16:colId xmlns:a16="http://schemas.microsoft.com/office/drawing/2014/main" val="2823506561"/>
                    </a:ext>
                  </a:extLst>
                </a:gridCol>
                <a:gridCol w="474980">
                  <a:extLst>
                    <a:ext uri="{9D8B030D-6E8A-4147-A177-3AD203B41FA5}">
                      <a16:colId xmlns:a16="http://schemas.microsoft.com/office/drawing/2014/main" val="3841699930"/>
                    </a:ext>
                  </a:extLst>
                </a:gridCol>
                <a:gridCol w="706755">
                  <a:extLst>
                    <a:ext uri="{9D8B030D-6E8A-4147-A177-3AD203B41FA5}">
                      <a16:colId xmlns:a16="http://schemas.microsoft.com/office/drawing/2014/main" val="3408660303"/>
                    </a:ext>
                  </a:extLst>
                </a:gridCol>
                <a:gridCol w="1330643">
                  <a:extLst>
                    <a:ext uri="{9D8B030D-6E8A-4147-A177-3AD203B41FA5}">
                      <a16:colId xmlns:a16="http://schemas.microsoft.com/office/drawing/2014/main" val="2496466927"/>
                    </a:ext>
                  </a:extLst>
                </a:gridCol>
                <a:gridCol w="548005">
                  <a:extLst>
                    <a:ext uri="{9D8B030D-6E8A-4147-A177-3AD203B41FA5}">
                      <a16:colId xmlns:a16="http://schemas.microsoft.com/office/drawing/2014/main" val="3813948858"/>
                    </a:ext>
                  </a:extLst>
                </a:gridCol>
                <a:gridCol w="548005">
                  <a:extLst>
                    <a:ext uri="{9D8B030D-6E8A-4147-A177-3AD203B41FA5}">
                      <a16:colId xmlns:a16="http://schemas.microsoft.com/office/drawing/2014/main" val="1528295180"/>
                    </a:ext>
                  </a:extLst>
                </a:gridCol>
                <a:gridCol w="364483">
                  <a:extLst>
                    <a:ext uri="{9D8B030D-6E8A-4147-A177-3AD203B41FA5}">
                      <a16:colId xmlns:a16="http://schemas.microsoft.com/office/drawing/2014/main" val="214309381"/>
                    </a:ext>
                  </a:extLst>
                </a:gridCol>
                <a:gridCol w="364483">
                  <a:extLst>
                    <a:ext uri="{9D8B030D-6E8A-4147-A177-3AD203B41FA5}">
                      <a16:colId xmlns:a16="http://schemas.microsoft.com/office/drawing/2014/main" val="3377518849"/>
                    </a:ext>
                  </a:extLst>
                </a:gridCol>
              </a:tblGrid>
              <a:tr h="249644">
                <a:tc>
                  <a:txBody>
                    <a:bodyPr/>
                    <a:lstStyle/>
                    <a:p>
                      <a:r>
                        <a:rPr lang="en-US" sz="1100" err="1"/>
                        <a:t>record_id</a:t>
                      </a:r>
                      <a:endParaRPr lang="en-US" sz="1100"/>
                    </a:p>
                  </a:txBody>
                  <a:tcPr/>
                </a:tc>
                <a:tc>
                  <a:txBody>
                    <a:bodyPr/>
                    <a:lstStyle/>
                    <a:p>
                      <a:r>
                        <a:rPr lang="en-US" sz="1100"/>
                        <a:t>time</a:t>
                      </a:r>
                    </a:p>
                  </a:txBody>
                  <a:tcPr/>
                </a:tc>
                <a:tc>
                  <a:txBody>
                    <a:bodyPr/>
                    <a:lstStyle/>
                    <a:p>
                      <a:r>
                        <a:rPr lang="en-US" sz="1100"/>
                        <a:t>ICP</a:t>
                      </a:r>
                    </a:p>
                  </a:txBody>
                  <a:tcPr/>
                </a:tc>
                <a:tc>
                  <a:txBody>
                    <a:bodyPr/>
                    <a:lstStyle/>
                    <a:p>
                      <a:r>
                        <a:rPr lang="en-US" sz="1100"/>
                        <a:t>age</a:t>
                      </a:r>
                    </a:p>
                  </a:txBody>
                  <a:tcPr/>
                </a:tc>
                <a:tc>
                  <a:txBody>
                    <a:bodyPr/>
                    <a:lstStyle/>
                    <a:p>
                      <a:r>
                        <a:rPr lang="en-US" sz="1100"/>
                        <a:t>lab_co2</a:t>
                      </a:r>
                    </a:p>
                  </a:txBody>
                  <a:tcPr/>
                </a:tc>
                <a:tc>
                  <a:txBody>
                    <a:bodyPr/>
                    <a:lstStyle/>
                    <a:p>
                      <a:r>
                        <a:rPr lang="en-US" sz="1100" dirty="0" err="1"/>
                        <a:t>ct_fracture.factor</a:t>
                      </a:r>
                      <a:endParaRPr lang="en-US" sz="1100" dirty="0"/>
                    </a:p>
                  </a:txBody>
                  <a:tcPr/>
                </a:tc>
                <a:tc>
                  <a:txBody>
                    <a:bodyPr/>
                    <a:lstStyle/>
                    <a:p>
                      <a:r>
                        <a:rPr lang="en-US" sz="1100" err="1"/>
                        <a:t>ct</a:t>
                      </a:r>
                      <a:r>
                        <a:rPr lang="en-US" sz="1100"/>
                        <a:t>_ …</a:t>
                      </a:r>
                    </a:p>
                  </a:txBody>
                  <a:tcPr/>
                </a:tc>
                <a:tc>
                  <a:txBody>
                    <a:bodyPr/>
                    <a:lstStyle/>
                    <a:p>
                      <a:r>
                        <a:rPr lang="en-US" sz="1100" err="1"/>
                        <a:t>ct</a:t>
                      </a:r>
                      <a:r>
                        <a:rPr lang="en-US" sz="1100"/>
                        <a:t>_ …</a:t>
                      </a:r>
                    </a:p>
                  </a:txBody>
                  <a:tcPr/>
                </a:tc>
                <a:tc>
                  <a:txBody>
                    <a:bodyPr/>
                    <a:lstStyle/>
                    <a:p>
                      <a:r>
                        <a:rPr lang="en-US" sz="1100"/>
                        <a:t>…</a:t>
                      </a:r>
                    </a:p>
                  </a:txBody>
                  <a:tcPr/>
                </a:tc>
                <a:tc>
                  <a:txBody>
                    <a:bodyPr/>
                    <a:lstStyle/>
                    <a:p>
                      <a:r>
                        <a:rPr lang="en-US" sz="1100"/>
                        <a:t>…</a:t>
                      </a:r>
                    </a:p>
                  </a:txBody>
                  <a:tcPr/>
                </a:tc>
                <a:extLst>
                  <a:ext uri="{0D108BD9-81ED-4DB2-BD59-A6C34878D82A}">
                    <a16:rowId xmlns:a16="http://schemas.microsoft.com/office/drawing/2014/main" val="815083219"/>
                  </a:ext>
                </a:extLst>
              </a:tr>
              <a:tr h="249644">
                <a:tc>
                  <a:txBody>
                    <a:bodyPr/>
                    <a:lstStyle/>
                    <a:p>
                      <a:r>
                        <a:rPr lang="en-US" sz="1100"/>
                        <a:t>1</a:t>
                      </a:r>
                    </a:p>
                  </a:txBody>
                  <a:tcPr/>
                </a:tc>
                <a:tc>
                  <a:txBody>
                    <a:bodyPr/>
                    <a:lstStyle/>
                    <a:p>
                      <a:r>
                        <a:rPr lang="en-US" sz="1100"/>
                        <a:t>0</a:t>
                      </a:r>
                    </a:p>
                  </a:txBody>
                  <a:tcPr/>
                </a:tc>
                <a:tc>
                  <a:txBody>
                    <a:bodyPr/>
                    <a:lstStyle/>
                    <a:p>
                      <a:r>
                        <a:rPr lang="en-US" sz="1100"/>
                        <a:t>0</a:t>
                      </a:r>
                    </a:p>
                  </a:txBody>
                  <a:tcPr/>
                </a:tc>
                <a:tc>
                  <a:txBody>
                    <a:bodyPr/>
                    <a:lstStyle/>
                    <a:p>
                      <a:r>
                        <a:rPr lang="en-US" sz="1100"/>
                        <a:t>13.1</a:t>
                      </a:r>
                    </a:p>
                  </a:txBody>
                  <a:tcPr/>
                </a:tc>
                <a:tc>
                  <a:txBody>
                    <a:bodyPr/>
                    <a:lstStyle/>
                    <a:p>
                      <a:pPr algn="r"/>
                      <a:r>
                        <a:rPr lang="en-US" sz="1100">
                          <a:solidFill>
                            <a:schemeClr val="tx1"/>
                          </a:solidFill>
                        </a:rPr>
                        <a:t>40</a:t>
                      </a:r>
                    </a:p>
                  </a:txBody>
                  <a:tcPr/>
                </a:tc>
                <a:tc>
                  <a:txBody>
                    <a:bodyPr/>
                    <a:lstStyle/>
                    <a:p>
                      <a:pPr algn="l"/>
                      <a:r>
                        <a:rPr lang="en-US" sz="1100" dirty="0">
                          <a:solidFill>
                            <a:schemeClr val="tx1"/>
                          </a:solidFill>
                        </a:rPr>
                        <a:t>0</a:t>
                      </a:r>
                    </a:p>
                  </a:txBody>
                  <a:tcPr/>
                </a:tc>
                <a:tc>
                  <a:txBody>
                    <a:bodyPr/>
                    <a:lstStyle/>
                    <a:p>
                      <a:pPr algn="r"/>
                      <a:endParaRPr lang="en-US" sz="1100">
                        <a:solidFill>
                          <a:schemeClr val="tx1"/>
                        </a:solidFill>
                      </a:endParaRPr>
                    </a:p>
                  </a:txBody>
                  <a:tcPr/>
                </a:tc>
                <a:tc>
                  <a:txBody>
                    <a:bodyPr/>
                    <a:lstStyle/>
                    <a:p>
                      <a:pPr algn="r"/>
                      <a:endParaRPr lang="en-US" sz="1100">
                        <a:solidFill>
                          <a:schemeClr val="tx1"/>
                        </a:solidFill>
                      </a:endParaRPr>
                    </a:p>
                  </a:txBody>
                  <a:tcPr/>
                </a:tc>
                <a:tc>
                  <a:txBody>
                    <a:bodyPr/>
                    <a:lstStyle/>
                    <a:p>
                      <a:pPr algn="r"/>
                      <a:endParaRPr lang="en-US" sz="1100">
                        <a:solidFill>
                          <a:schemeClr val="tx1"/>
                        </a:solidFill>
                      </a:endParaRPr>
                    </a:p>
                  </a:txBody>
                  <a:tcPr/>
                </a:tc>
                <a:tc>
                  <a:txBody>
                    <a:bodyPr/>
                    <a:lstStyle/>
                    <a:p>
                      <a:pPr algn="r"/>
                      <a:endParaRPr lang="en-US" sz="1100">
                        <a:solidFill>
                          <a:schemeClr val="tx1"/>
                        </a:solidFill>
                      </a:endParaRPr>
                    </a:p>
                  </a:txBody>
                  <a:tcPr/>
                </a:tc>
                <a:extLst>
                  <a:ext uri="{0D108BD9-81ED-4DB2-BD59-A6C34878D82A}">
                    <a16:rowId xmlns:a16="http://schemas.microsoft.com/office/drawing/2014/main" val="4184093337"/>
                  </a:ext>
                </a:extLst>
              </a:tr>
              <a:tr h="249644">
                <a:tc>
                  <a:txBody>
                    <a:bodyPr/>
                    <a:lstStyle/>
                    <a:p>
                      <a:r>
                        <a:rPr lang="en-US" sz="1100"/>
                        <a:t>1</a:t>
                      </a:r>
                    </a:p>
                  </a:txBody>
                  <a:tcPr/>
                </a:tc>
                <a:tc>
                  <a:txBody>
                    <a:bodyPr/>
                    <a:lstStyle/>
                    <a:p>
                      <a:r>
                        <a:rPr lang="en-US" sz="1100"/>
                        <a:t>5</a:t>
                      </a:r>
                    </a:p>
                  </a:txBody>
                  <a:tcPr/>
                </a:tc>
                <a:tc>
                  <a:txBody>
                    <a:bodyPr/>
                    <a:lstStyle/>
                    <a:p>
                      <a:r>
                        <a:rPr lang="en-US" sz="1100"/>
                        <a:t>0</a:t>
                      </a:r>
                    </a:p>
                  </a:txBody>
                  <a:tcPr/>
                </a:tc>
                <a:tc>
                  <a:txBody>
                    <a:bodyPr/>
                    <a:lstStyle/>
                    <a:p>
                      <a:r>
                        <a:rPr lang="en-US" sz="1100"/>
                        <a:t>13.1</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a:solidFill>
                          <a:schemeClr val="tx1"/>
                        </a:solidFill>
                      </a:endParaRPr>
                    </a:p>
                  </a:txBody>
                  <a:tcPr/>
                </a:tc>
                <a:extLst>
                  <a:ext uri="{0D108BD9-81ED-4DB2-BD59-A6C34878D82A}">
                    <a16:rowId xmlns:a16="http://schemas.microsoft.com/office/drawing/2014/main" val="1186779827"/>
                  </a:ext>
                </a:extLst>
              </a:tr>
              <a:tr h="249644">
                <a:tc>
                  <a:txBody>
                    <a:bodyPr/>
                    <a:lstStyle/>
                    <a:p>
                      <a:r>
                        <a:rPr lang="en-US" sz="1100"/>
                        <a:t>1</a:t>
                      </a:r>
                    </a:p>
                  </a:txBody>
                  <a:tcPr/>
                </a:tc>
                <a:tc>
                  <a:txBody>
                    <a:bodyPr/>
                    <a:lstStyle/>
                    <a:p>
                      <a:r>
                        <a:rPr lang="en-US" sz="1100"/>
                        <a:t>10</a:t>
                      </a:r>
                    </a:p>
                  </a:txBody>
                  <a:tcPr/>
                </a:tc>
                <a:tc>
                  <a:txBody>
                    <a:bodyPr/>
                    <a:lstStyle/>
                    <a:p>
                      <a:r>
                        <a:rPr lang="en-US" sz="1100"/>
                        <a:t>0</a:t>
                      </a:r>
                    </a:p>
                  </a:txBody>
                  <a:tcPr/>
                </a:tc>
                <a:tc>
                  <a:txBody>
                    <a:bodyPr/>
                    <a:lstStyle/>
                    <a:p>
                      <a:r>
                        <a:rPr lang="en-US" sz="1100"/>
                        <a:t>13.1</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a:solidFill>
                          <a:schemeClr val="tx1"/>
                        </a:solidFill>
                      </a:endParaRPr>
                    </a:p>
                  </a:txBody>
                  <a:tcPr/>
                </a:tc>
                <a:extLst>
                  <a:ext uri="{0D108BD9-81ED-4DB2-BD59-A6C34878D82A}">
                    <a16:rowId xmlns:a16="http://schemas.microsoft.com/office/drawing/2014/main" val="1893271755"/>
                  </a:ext>
                </a:extLst>
              </a:tr>
              <a:tr h="249644">
                <a:tc>
                  <a:txBody>
                    <a:bodyPr/>
                    <a:lstStyle/>
                    <a:p>
                      <a:r>
                        <a:rPr lang="en-US" sz="1100"/>
                        <a:t>1</a:t>
                      </a:r>
                    </a:p>
                  </a:txBody>
                  <a:tcPr/>
                </a:tc>
                <a:tc>
                  <a:txBody>
                    <a:bodyPr/>
                    <a:lstStyle/>
                    <a:p>
                      <a:r>
                        <a:rPr lang="en-US" sz="1100"/>
                        <a:t>15</a:t>
                      </a:r>
                    </a:p>
                  </a:txBody>
                  <a:tcPr/>
                </a:tc>
                <a:tc>
                  <a:txBody>
                    <a:bodyPr/>
                    <a:lstStyle/>
                    <a:p>
                      <a:r>
                        <a:rPr lang="en-US" sz="1100"/>
                        <a:t>0</a:t>
                      </a:r>
                    </a:p>
                  </a:txBody>
                  <a:tcPr/>
                </a:tc>
                <a:tc>
                  <a:txBody>
                    <a:bodyPr/>
                    <a:lstStyle/>
                    <a:p>
                      <a:r>
                        <a:rPr lang="en-US" sz="1100"/>
                        <a:t>13.1</a:t>
                      </a:r>
                    </a:p>
                  </a:txBody>
                  <a:tcPr/>
                </a:tc>
                <a:tc>
                  <a:txBody>
                    <a:bodyPr/>
                    <a:lstStyle/>
                    <a:p>
                      <a:r>
                        <a:rPr lang="en-US" sz="1100">
                          <a:solidFill>
                            <a:schemeClr val="tx1"/>
                          </a:solidFill>
                        </a:rPr>
                        <a:t>45</a:t>
                      </a:r>
                    </a:p>
                  </a:txBody>
                  <a:tcPr/>
                </a:tc>
                <a:tc>
                  <a:txBody>
                    <a:bodyPr/>
                    <a:lstStyle/>
                    <a:p>
                      <a:pPr algn="l"/>
                      <a:r>
                        <a:rPr lang="en-US" sz="1100">
                          <a:solidFill>
                            <a:schemeClr val="tx1"/>
                          </a:solidFill>
                        </a:rPr>
                        <a:t>0</a:t>
                      </a:r>
                    </a:p>
                  </a:txBody>
                  <a:tcPr/>
                </a:tc>
                <a:tc>
                  <a:txBody>
                    <a:bodyPr/>
                    <a:lstStyle/>
                    <a:p>
                      <a:endParaRPr lang="en-US" sz="1100">
                        <a:solidFill>
                          <a:schemeClr val="tx1"/>
                        </a:solidFill>
                      </a:endParaRPr>
                    </a:p>
                  </a:txBody>
                  <a:tcPr/>
                </a:tc>
                <a:tc>
                  <a:txBody>
                    <a:bodyPr/>
                    <a:lstStyle/>
                    <a:p>
                      <a:endParaRPr lang="en-US" sz="1100">
                        <a:solidFill>
                          <a:schemeClr val="tx1"/>
                        </a:solidFill>
                      </a:endParaRPr>
                    </a:p>
                  </a:txBody>
                  <a:tcPr/>
                </a:tc>
                <a:tc>
                  <a:txBody>
                    <a:bodyPr/>
                    <a:lstStyle/>
                    <a:p>
                      <a:endParaRPr lang="en-US" sz="1100" dirty="0">
                        <a:solidFill>
                          <a:schemeClr val="tx1"/>
                        </a:solidFill>
                      </a:endParaRPr>
                    </a:p>
                  </a:txBody>
                  <a:tcPr/>
                </a:tc>
                <a:tc>
                  <a:txBody>
                    <a:bodyPr/>
                    <a:lstStyle/>
                    <a:p>
                      <a:endParaRPr lang="en-US" sz="1100" dirty="0">
                        <a:solidFill>
                          <a:schemeClr val="tx1"/>
                        </a:solidFill>
                      </a:endParaRPr>
                    </a:p>
                  </a:txBody>
                  <a:tcPr/>
                </a:tc>
                <a:extLst>
                  <a:ext uri="{0D108BD9-81ED-4DB2-BD59-A6C34878D82A}">
                    <a16:rowId xmlns:a16="http://schemas.microsoft.com/office/drawing/2014/main" val="1890574311"/>
                  </a:ext>
                </a:extLst>
              </a:tr>
            </a:tbl>
          </a:graphicData>
        </a:graphic>
      </p:graphicFrame>
      <p:sp>
        <p:nvSpPr>
          <p:cNvPr id="19" name="TextBox 18">
            <a:extLst>
              <a:ext uri="{FF2B5EF4-FFF2-40B4-BE49-F238E27FC236}">
                <a16:creationId xmlns:a16="http://schemas.microsoft.com/office/drawing/2014/main" id="{506A4AED-FDF1-685D-3641-323996CA5B94}"/>
              </a:ext>
            </a:extLst>
          </p:cNvPr>
          <p:cNvSpPr txBox="1"/>
          <p:nvPr/>
        </p:nvSpPr>
        <p:spPr>
          <a:xfrm>
            <a:off x="6099738" y="1992122"/>
            <a:ext cx="5610126" cy="369332"/>
          </a:xfrm>
          <a:prstGeom prst="rect">
            <a:avLst/>
          </a:prstGeom>
          <a:noFill/>
        </p:spPr>
        <p:txBody>
          <a:bodyPr wrap="none" rtlCol="0">
            <a:spAutoFit/>
          </a:bodyPr>
          <a:lstStyle/>
          <a:p>
            <a:r>
              <a:rPr lang="en-US" b="1">
                <a:solidFill>
                  <a:srgbClr val="0070C0"/>
                </a:solidFill>
              </a:rPr>
              <a:t>Include</a:t>
            </a:r>
            <a:r>
              <a:rPr lang="en-US"/>
              <a:t> CT extracted features and </a:t>
            </a:r>
            <a:r>
              <a:rPr lang="en-US">
                <a:solidFill>
                  <a:schemeClr val="accent2"/>
                </a:solidFill>
              </a:rPr>
              <a:t>exclude</a:t>
            </a:r>
            <a:r>
              <a:rPr lang="en-US"/>
              <a:t> Invasive BP</a:t>
            </a:r>
          </a:p>
        </p:txBody>
      </p:sp>
      <p:sp>
        <p:nvSpPr>
          <p:cNvPr id="20" name="TextBox 19">
            <a:extLst>
              <a:ext uri="{FF2B5EF4-FFF2-40B4-BE49-F238E27FC236}">
                <a16:creationId xmlns:a16="http://schemas.microsoft.com/office/drawing/2014/main" id="{B33EEB82-5215-905B-0635-3E42ED9A5A8E}"/>
              </a:ext>
            </a:extLst>
          </p:cNvPr>
          <p:cNvSpPr txBox="1"/>
          <p:nvPr/>
        </p:nvSpPr>
        <p:spPr>
          <a:xfrm>
            <a:off x="6020236" y="4142740"/>
            <a:ext cx="6095128" cy="369332"/>
          </a:xfrm>
          <a:prstGeom prst="rect">
            <a:avLst/>
          </a:prstGeom>
          <a:noFill/>
        </p:spPr>
        <p:txBody>
          <a:bodyPr wrap="square">
            <a:spAutoFit/>
          </a:bodyPr>
          <a:lstStyle/>
          <a:p>
            <a:r>
              <a:rPr lang="en-US" b="1">
                <a:solidFill>
                  <a:srgbClr val="0070C0"/>
                </a:solidFill>
              </a:rPr>
              <a:t>Include</a:t>
            </a:r>
            <a:r>
              <a:rPr lang="en-US"/>
              <a:t> CT extracted features and </a:t>
            </a:r>
            <a:r>
              <a:rPr lang="en-US" b="1">
                <a:solidFill>
                  <a:srgbClr val="0070C0"/>
                </a:solidFill>
              </a:rPr>
              <a:t>include</a:t>
            </a:r>
            <a:r>
              <a:rPr lang="en-US"/>
              <a:t> Invasive BP</a:t>
            </a:r>
          </a:p>
        </p:txBody>
      </p:sp>
      <p:graphicFrame>
        <p:nvGraphicFramePr>
          <p:cNvPr id="21" name="Table 20">
            <a:extLst>
              <a:ext uri="{FF2B5EF4-FFF2-40B4-BE49-F238E27FC236}">
                <a16:creationId xmlns:a16="http://schemas.microsoft.com/office/drawing/2014/main" id="{0414874C-2492-DB5B-D62E-B1AE8AFE50E2}"/>
              </a:ext>
            </a:extLst>
          </p:cNvPr>
          <p:cNvGraphicFramePr>
            <a:graphicFrameLocks noGrp="1"/>
          </p:cNvGraphicFramePr>
          <p:nvPr>
            <p:extLst>
              <p:ext uri="{D42A27DB-BD31-4B8C-83A1-F6EECF244321}">
                <p14:modId xmlns:p14="http://schemas.microsoft.com/office/powerpoint/2010/main" val="3258351697"/>
              </p:ext>
            </p:extLst>
          </p:nvPr>
        </p:nvGraphicFramePr>
        <p:xfrm>
          <a:off x="5833738" y="4593300"/>
          <a:ext cx="6344482" cy="1295400"/>
        </p:xfrm>
        <a:graphic>
          <a:graphicData uri="http://schemas.openxmlformats.org/drawingml/2006/table">
            <a:tbl>
              <a:tblPr firstRow="1" bandRow="1">
                <a:tableStyleId>{5C22544A-7EE6-4342-B048-85BDC9FD1C3A}</a:tableStyleId>
              </a:tblPr>
              <a:tblGrid>
                <a:gridCol w="813118">
                  <a:extLst>
                    <a:ext uri="{9D8B030D-6E8A-4147-A177-3AD203B41FA5}">
                      <a16:colId xmlns:a16="http://schemas.microsoft.com/office/drawing/2014/main" val="2371255982"/>
                    </a:ext>
                  </a:extLst>
                </a:gridCol>
                <a:gridCol w="471957">
                  <a:extLst>
                    <a:ext uri="{9D8B030D-6E8A-4147-A177-3AD203B41FA5}">
                      <a16:colId xmlns:a16="http://schemas.microsoft.com/office/drawing/2014/main" val="2764541777"/>
                    </a:ext>
                  </a:extLst>
                </a:gridCol>
                <a:gridCol w="435293">
                  <a:extLst>
                    <a:ext uri="{9D8B030D-6E8A-4147-A177-3AD203B41FA5}">
                      <a16:colId xmlns:a16="http://schemas.microsoft.com/office/drawing/2014/main" val="2823506561"/>
                    </a:ext>
                  </a:extLst>
                </a:gridCol>
                <a:gridCol w="474980">
                  <a:extLst>
                    <a:ext uri="{9D8B030D-6E8A-4147-A177-3AD203B41FA5}">
                      <a16:colId xmlns:a16="http://schemas.microsoft.com/office/drawing/2014/main" val="3841699930"/>
                    </a:ext>
                  </a:extLst>
                </a:gridCol>
                <a:gridCol w="1330643">
                  <a:extLst>
                    <a:ext uri="{9D8B030D-6E8A-4147-A177-3AD203B41FA5}">
                      <a16:colId xmlns:a16="http://schemas.microsoft.com/office/drawing/2014/main" val="3408660303"/>
                    </a:ext>
                  </a:extLst>
                </a:gridCol>
                <a:gridCol w="548005">
                  <a:extLst>
                    <a:ext uri="{9D8B030D-6E8A-4147-A177-3AD203B41FA5}">
                      <a16:colId xmlns:a16="http://schemas.microsoft.com/office/drawing/2014/main" val="2075779025"/>
                    </a:ext>
                  </a:extLst>
                </a:gridCol>
                <a:gridCol w="548005">
                  <a:extLst>
                    <a:ext uri="{9D8B030D-6E8A-4147-A177-3AD203B41FA5}">
                      <a16:colId xmlns:a16="http://schemas.microsoft.com/office/drawing/2014/main" val="3053075685"/>
                    </a:ext>
                  </a:extLst>
                </a:gridCol>
                <a:gridCol w="1273493">
                  <a:extLst>
                    <a:ext uri="{9D8B030D-6E8A-4147-A177-3AD203B41FA5}">
                      <a16:colId xmlns:a16="http://schemas.microsoft.com/office/drawing/2014/main" val="1851742262"/>
                    </a:ext>
                  </a:extLst>
                </a:gridCol>
                <a:gridCol w="448988">
                  <a:extLst>
                    <a:ext uri="{9D8B030D-6E8A-4147-A177-3AD203B41FA5}">
                      <a16:colId xmlns:a16="http://schemas.microsoft.com/office/drawing/2014/main" val="2496466927"/>
                    </a:ext>
                  </a:extLst>
                </a:gridCol>
              </a:tblGrid>
              <a:tr h="249644">
                <a:tc>
                  <a:txBody>
                    <a:bodyPr/>
                    <a:lstStyle/>
                    <a:p>
                      <a:r>
                        <a:rPr lang="en-US" sz="1100" err="1"/>
                        <a:t>record_id</a:t>
                      </a:r>
                      <a:endParaRPr lang="en-US" sz="1100"/>
                    </a:p>
                  </a:txBody>
                  <a:tcPr/>
                </a:tc>
                <a:tc>
                  <a:txBody>
                    <a:bodyPr/>
                    <a:lstStyle/>
                    <a:p>
                      <a:r>
                        <a:rPr lang="en-US" sz="1100"/>
                        <a:t>time</a:t>
                      </a:r>
                    </a:p>
                  </a:txBody>
                  <a:tcPr/>
                </a:tc>
                <a:tc>
                  <a:txBody>
                    <a:bodyPr/>
                    <a:lstStyle/>
                    <a:p>
                      <a:r>
                        <a:rPr lang="en-US" sz="1100"/>
                        <a:t>ICP</a:t>
                      </a:r>
                    </a:p>
                  </a:txBody>
                  <a:tcPr/>
                </a:tc>
                <a:tc>
                  <a:txBody>
                    <a:bodyPr/>
                    <a:lstStyle/>
                    <a:p>
                      <a:r>
                        <a:rPr lang="en-US" sz="1100"/>
                        <a:t>age</a:t>
                      </a:r>
                    </a:p>
                  </a:txBody>
                  <a:tcPr/>
                </a:tc>
                <a:tc>
                  <a:txBody>
                    <a:bodyPr/>
                    <a:lstStyle/>
                    <a:p>
                      <a:r>
                        <a:rPr lang="en-US" sz="1100" err="1"/>
                        <a:t>ct_fracture.factor</a:t>
                      </a:r>
                      <a:endParaRPr lang="en-US" sz="1100"/>
                    </a:p>
                  </a:txBody>
                  <a:tcPr/>
                </a:tc>
                <a:tc>
                  <a:txBody>
                    <a:bodyPr/>
                    <a:lstStyle/>
                    <a:p>
                      <a:r>
                        <a:rPr lang="en-US" sz="1100"/>
                        <a:t>ct_ …</a:t>
                      </a:r>
                    </a:p>
                  </a:txBody>
                  <a:tcPr/>
                </a:tc>
                <a:tc>
                  <a:txBody>
                    <a:bodyPr/>
                    <a:lstStyle/>
                    <a:p>
                      <a:r>
                        <a:rPr lang="en-US" sz="1100" err="1"/>
                        <a:t>ct</a:t>
                      </a:r>
                      <a:r>
                        <a:rPr lang="en-US" sz="1100"/>
                        <a:t>_ …</a:t>
                      </a:r>
                    </a:p>
                  </a:txBody>
                  <a:tcPr/>
                </a:tc>
                <a:tc>
                  <a:txBody>
                    <a:bodyPr/>
                    <a:lstStyle/>
                    <a:p>
                      <a:r>
                        <a:rPr lang="en-US" sz="1100" err="1"/>
                        <a:t>inv_bp_available</a:t>
                      </a:r>
                      <a:endParaRPr lang="en-US" sz="1100"/>
                    </a:p>
                  </a:txBody>
                  <a:tcPr/>
                </a:tc>
                <a:tc>
                  <a:txBody>
                    <a:bodyPr/>
                    <a:lstStyle/>
                    <a:p>
                      <a:r>
                        <a:rPr lang="en-US" sz="1100"/>
                        <a:t>…</a:t>
                      </a:r>
                    </a:p>
                  </a:txBody>
                  <a:tcPr/>
                </a:tc>
                <a:extLst>
                  <a:ext uri="{0D108BD9-81ED-4DB2-BD59-A6C34878D82A}">
                    <a16:rowId xmlns:a16="http://schemas.microsoft.com/office/drawing/2014/main" val="815083219"/>
                  </a:ext>
                </a:extLst>
              </a:tr>
              <a:tr h="249644">
                <a:tc>
                  <a:txBody>
                    <a:bodyPr/>
                    <a:lstStyle/>
                    <a:p>
                      <a:r>
                        <a:rPr lang="en-US" sz="1100"/>
                        <a:t>1</a:t>
                      </a:r>
                    </a:p>
                  </a:txBody>
                  <a:tcPr/>
                </a:tc>
                <a:tc>
                  <a:txBody>
                    <a:bodyPr/>
                    <a:lstStyle/>
                    <a:p>
                      <a:r>
                        <a:rPr lang="en-US" sz="1100"/>
                        <a:t>0</a:t>
                      </a:r>
                    </a:p>
                  </a:txBody>
                  <a:tcPr/>
                </a:tc>
                <a:tc>
                  <a:txBody>
                    <a:bodyPr/>
                    <a:lstStyle/>
                    <a:p>
                      <a:r>
                        <a:rPr lang="en-US" sz="1100"/>
                        <a:t>0</a:t>
                      </a:r>
                    </a:p>
                  </a:txBody>
                  <a:tcPr/>
                </a:tc>
                <a:tc>
                  <a:txBody>
                    <a:bodyPr/>
                    <a:lstStyle/>
                    <a:p>
                      <a:r>
                        <a:rPr lang="en-US" sz="1100"/>
                        <a:t>13.1</a:t>
                      </a:r>
                    </a:p>
                  </a:txBody>
                  <a:tcPr/>
                </a:tc>
                <a:tc>
                  <a:txBody>
                    <a:bodyPr/>
                    <a:lstStyle/>
                    <a:p>
                      <a:pPr algn="l"/>
                      <a:r>
                        <a:rPr lang="en-US" sz="1100">
                          <a:solidFill>
                            <a:schemeClr val="tx1"/>
                          </a:solidFill>
                        </a:rPr>
                        <a:t>0</a:t>
                      </a:r>
                    </a:p>
                  </a:txBody>
                  <a:tcPr/>
                </a:tc>
                <a:tc>
                  <a:txBody>
                    <a:bodyPr/>
                    <a:lstStyle/>
                    <a:p>
                      <a:pPr algn="r"/>
                      <a:endParaRPr lang="en-US" sz="1100">
                        <a:solidFill>
                          <a:schemeClr val="tx1"/>
                        </a:solidFill>
                      </a:endParaRPr>
                    </a:p>
                  </a:txBody>
                  <a:tcPr/>
                </a:tc>
                <a:tc>
                  <a:txBody>
                    <a:bodyPr/>
                    <a:lstStyle/>
                    <a:p>
                      <a:pPr algn="r"/>
                      <a:endParaRPr lang="en-US" sz="1100">
                        <a:solidFill>
                          <a:schemeClr val="tx1"/>
                        </a:solidFill>
                      </a:endParaRPr>
                    </a:p>
                  </a:txBody>
                  <a:tcPr/>
                </a:tc>
                <a:tc>
                  <a:txBody>
                    <a:bodyPr/>
                    <a:lstStyle/>
                    <a:p>
                      <a:r>
                        <a:rPr lang="en-US" sz="1100">
                          <a:solidFill>
                            <a:schemeClr val="tx1"/>
                          </a:solidFill>
                        </a:rPr>
                        <a:t>0</a:t>
                      </a:r>
                    </a:p>
                  </a:txBody>
                  <a:tcPr/>
                </a:tc>
                <a:tc>
                  <a:txBody>
                    <a:bodyPr/>
                    <a:lstStyle/>
                    <a:p>
                      <a:endParaRPr lang="en-US" sz="1100">
                        <a:solidFill>
                          <a:schemeClr val="tx1"/>
                        </a:solidFill>
                      </a:endParaRPr>
                    </a:p>
                  </a:txBody>
                  <a:tcPr/>
                </a:tc>
                <a:extLst>
                  <a:ext uri="{0D108BD9-81ED-4DB2-BD59-A6C34878D82A}">
                    <a16:rowId xmlns:a16="http://schemas.microsoft.com/office/drawing/2014/main" val="4184093337"/>
                  </a:ext>
                </a:extLst>
              </a:tr>
              <a:tr h="249644">
                <a:tc>
                  <a:txBody>
                    <a:bodyPr/>
                    <a:lstStyle/>
                    <a:p>
                      <a:r>
                        <a:rPr lang="en-US" sz="1100"/>
                        <a:t>1</a:t>
                      </a:r>
                    </a:p>
                  </a:txBody>
                  <a:tcPr/>
                </a:tc>
                <a:tc>
                  <a:txBody>
                    <a:bodyPr/>
                    <a:lstStyle/>
                    <a:p>
                      <a:r>
                        <a:rPr lang="en-US" sz="1100"/>
                        <a:t>5</a:t>
                      </a:r>
                    </a:p>
                  </a:txBody>
                  <a:tcPr/>
                </a:tc>
                <a:tc>
                  <a:txBody>
                    <a:bodyPr/>
                    <a:lstStyle/>
                    <a:p>
                      <a:r>
                        <a:rPr lang="en-US" sz="1100"/>
                        <a:t>0</a:t>
                      </a:r>
                    </a:p>
                  </a:txBody>
                  <a:tcPr/>
                </a:tc>
                <a:tc>
                  <a:txBody>
                    <a:bodyPr/>
                    <a:lstStyle/>
                    <a:p>
                      <a:r>
                        <a:rPr lang="en-US" sz="1100"/>
                        <a:t>13.1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a:solidFill>
                          <a:schemeClr val="tx1"/>
                        </a:solidFill>
                      </a:endParaRPr>
                    </a:p>
                  </a:txBody>
                  <a:tcPr/>
                </a:tc>
                <a:tc>
                  <a:txBody>
                    <a:bodyPr/>
                    <a:lstStyle/>
                    <a:p>
                      <a:pPr algn="l"/>
                      <a:r>
                        <a:rPr lang="en-US" sz="1100">
                          <a:solidFill>
                            <a:schemeClr val="tx1"/>
                          </a:solidFill>
                        </a:rPr>
                        <a:t>0</a:t>
                      </a:r>
                    </a:p>
                  </a:txBody>
                  <a:tcPr/>
                </a:tc>
                <a:tc>
                  <a:txBody>
                    <a:bodyPr/>
                    <a:lstStyle/>
                    <a:p>
                      <a:endParaRPr lang="en-US" sz="1100">
                        <a:solidFill>
                          <a:schemeClr val="tx1"/>
                        </a:solidFill>
                      </a:endParaRPr>
                    </a:p>
                  </a:txBody>
                  <a:tcPr/>
                </a:tc>
                <a:extLst>
                  <a:ext uri="{0D108BD9-81ED-4DB2-BD59-A6C34878D82A}">
                    <a16:rowId xmlns:a16="http://schemas.microsoft.com/office/drawing/2014/main" val="1186779827"/>
                  </a:ext>
                </a:extLst>
              </a:tr>
              <a:tr h="249644">
                <a:tc>
                  <a:txBody>
                    <a:bodyPr/>
                    <a:lstStyle/>
                    <a:p>
                      <a:r>
                        <a:rPr lang="en-US" sz="1100"/>
                        <a:t>1</a:t>
                      </a:r>
                    </a:p>
                  </a:txBody>
                  <a:tcPr/>
                </a:tc>
                <a:tc>
                  <a:txBody>
                    <a:bodyPr/>
                    <a:lstStyle/>
                    <a:p>
                      <a:r>
                        <a:rPr lang="en-US" sz="1100"/>
                        <a:t>10</a:t>
                      </a:r>
                    </a:p>
                  </a:txBody>
                  <a:tcPr/>
                </a:tc>
                <a:tc>
                  <a:txBody>
                    <a:bodyPr/>
                    <a:lstStyle/>
                    <a:p>
                      <a:r>
                        <a:rPr lang="en-US" sz="1100"/>
                        <a:t>0</a:t>
                      </a:r>
                    </a:p>
                  </a:txBody>
                  <a:tcPr/>
                </a:tc>
                <a:tc>
                  <a:txBody>
                    <a:bodyPr/>
                    <a:lstStyle/>
                    <a:p>
                      <a:r>
                        <a:rPr lang="en-US" sz="1100"/>
                        <a:t>13.1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a:solidFill>
                          <a:schemeClr val="tx1"/>
                        </a:solidFill>
                      </a:endParaRPr>
                    </a:p>
                  </a:txBody>
                  <a:tcPr/>
                </a:tc>
                <a:tc>
                  <a:txBody>
                    <a:bodyPr/>
                    <a:lstStyle/>
                    <a:p>
                      <a:r>
                        <a:rPr lang="en-US" sz="1100">
                          <a:solidFill>
                            <a:schemeClr val="tx1"/>
                          </a:solidFill>
                        </a:rPr>
                        <a:t>0</a:t>
                      </a:r>
                    </a:p>
                  </a:txBody>
                  <a:tcPr/>
                </a:tc>
                <a:tc>
                  <a:txBody>
                    <a:bodyPr/>
                    <a:lstStyle/>
                    <a:p>
                      <a:endParaRPr lang="en-US" sz="1100">
                        <a:solidFill>
                          <a:schemeClr val="tx1"/>
                        </a:solidFill>
                      </a:endParaRPr>
                    </a:p>
                  </a:txBody>
                  <a:tcPr/>
                </a:tc>
                <a:extLst>
                  <a:ext uri="{0D108BD9-81ED-4DB2-BD59-A6C34878D82A}">
                    <a16:rowId xmlns:a16="http://schemas.microsoft.com/office/drawing/2014/main" val="1893271755"/>
                  </a:ext>
                </a:extLst>
              </a:tr>
              <a:tr h="249644">
                <a:tc>
                  <a:txBody>
                    <a:bodyPr/>
                    <a:lstStyle/>
                    <a:p>
                      <a:r>
                        <a:rPr lang="en-US" sz="1100"/>
                        <a:t>1</a:t>
                      </a:r>
                    </a:p>
                  </a:txBody>
                  <a:tcPr/>
                </a:tc>
                <a:tc>
                  <a:txBody>
                    <a:bodyPr/>
                    <a:lstStyle/>
                    <a:p>
                      <a:r>
                        <a:rPr lang="en-US" sz="1100"/>
                        <a:t>15</a:t>
                      </a:r>
                    </a:p>
                  </a:txBody>
                  <a:tcPr/>
                </a:tc>
                <a:tc>
                  <a:txBody>
                    <a:bodyPr/>
                    <a:lstStyle/>
                    <a:p>
                      <a:r>
                        <a:rPr lang="en-US" sz="1100"/>
                        <a:t>0</a:t>
                      </a:r>
                    </a:p>
                  </a:txBody>
                  <a:tcPr/>
                </a:tc>
                <a:tc>
                  <a:txBody>
                    <a:bodyPr/>
                    <a:lstStyle/>
                    <a:p>
                      <a:r>
                        <a:rPr lang="en-US" sz="1100"/>
                        <a:t>13.1</a:t>
                      </a:r>
                    </a:p>
                  </a:txBody>
                  <a:tcPr/>
                </a:tc>
                <a:tc>
                  <a:txBody>
                    <a:bodyPr/>
                    <a:lstStyle/>
                    <a:p>
                      <a:pPr algn="l"/>
                      <a:r>
                        <a:rPr lang="en-US" sz="1100">
                          <a:solidFill>
                            <a:schemeClr val="tx1"/>
                          </a:solidFill>
                        </a:rPr>
                        <a:t>0</a:t>
                      </a:r>
                    </a:p>
                  </a:txBody>
                  <a:tcPr/>
                </a:tc>
                <a:tc>
                  <a:txBody>
                    <a:bodyPr/>
                    <a:lstStyle/>
                    <a:p>
                      <a:endParaRPr lang="en-US" sz="1100">
                        <a:solidFill>
                          <a:schemeClr val="tx1"/>
                        </a:solidFill>
                      </a:endParaRPr>
                    </a:p>
                  </a:txBody>
                  <a:tcPr/>
                </a:tc>
                <a:tc>
                  <a:txBody>
                    <a:bodyPr/>
                    <a:lstStyle/>
                    <a:p>
                      <a:endParaRPr lang="en-US" sz="1100">
                        <a:solidFill>
                          <a:schemeClr val="tx1"/>
                        </a:solidFill>
                      </a:endParaRPr>
                    </a:p>
                  </a:txBody>
                  <a:tcPr/>
                </a:tc>
                <a:tc>
                  <a:txBody>
                    <a:bodyPr/>
                    <a:lstStyle/>
                    <a:p>
                      <a:pPr algn="l"/>
                      <a:r>
                        <a:rPr lang="en-US" sz="1100">
                          <a:solidFill>
                            <a:schemeClr val="tx1"/>
                          </a:solidFill>
                        </a:rPr>
                        <a:t>1</a:t>
                      </a:r>
                    </a:p>
                  </a:txBody>
                  <a:tcPr/>
                </a:tc>
                <a:tc>
                  <a:txBody>
                    <a:bodyPr/>
                    <a:lstStyle/>
                    <a:p>
                      <a:endParaRPr lang="en-US" sz="1100" dirty="0">
                        <a:solidFill>
                          <a:schemeClr val="tx1"/>
                        </a:solidFill>
                      </a:endParaRPr>
                    </a:p>
                  </a:txBody>
                  <a:tcPr/>
                </a:tc>
                <a:extLst>
                  <a:ext uri="{0D108BD9-81ED-4DB2-BD59-A6C34878D82A}">
                    <a16:rowId xmlns:a16="http://schemas.microsoft.com/office/drawing/2014/main" val="1890574311"/>
                  </a:ext>
                </a:extLst>
              </a:tr>
            </a:tbl>
          </a:graphicData>
        </a:graphic>
      </p:graphicFrame>
      <p:sp>
        <p:nvSpPr>
          <p:cNvPr id="3" name="TextBox 2">
            <a:extLst>
              <a:ext uri="{FF2B5EF4-FFF2-40B4-BE49-F238E27FC236}">
                <a16:creationId xmlns:a16="http://schemas.microsoft.com/office/drawing/2014/main" id="{964BCAAA-FB72-85DA-F62F-D52A16D8E3E8}"/>
              </a:ext>
            </a:extLst>
          </p:cNvPr>
          <p:cNvSpPr txBox="1"/>
          <p:nvPr/>
        </p:nvSpPr>
        <p:spPr>
          <a:xfrm>
            <a:off x="343667" y="5999639"/>
            <a:ext cx="6733254" cy="369332"/>
          </a:xfrm>
          <a:prstGeom prst="rect">
            <a:avLst/>
          </a:prstGeom>
          <a:noFill/>
        </p:spPr>
        <p:txBody>
          <a:bodyPr wrap="none" rtlCol="0">
            <a:spAutoFit/>
          </a:bodyPr>
          <a:lstStyle/>
          <a:p>
            <a:r>
              <a:rPr lang="en-US"/>
              <a:t>Additionally split data temporally into training and testing datasets</a:t>
            </a:r>
          </a:p>
        </p:txBody>
      </p:sp>
      <p:sp>
        <p:nvSpPr>
          <p:cNvPr id="6" name="TextBox 5">
            <a:extLst>
              <a:ext uri="{FF2B5EF4-FFF2-40B4-BE49-F238E27FC236}">
                <a16:creationId xmlns:a16="http://schemas.microsoft.com/office/drawing/2014/main" id="{2293E2F0-708E-36A0-E112-6E70EC004B54}"/>
              </a:ext>
            </a:extLst>
          </p:cNvPr>
          <p:cNvSpPr txBox="1"/>
          <p:nvPr/>
        </p:nvSpPr>
        <p:spPr>
          <a:xfrm>
            <a:off x="404647" y="6290110"/>
            <a:ext cx="6253655" cy="553998"/>
          </a:xfrm>
          <a:prstGeom prst="rect">
            <a:avLst/>
          </a:prstGeom>
          <a:noFill/>
        </p:spPr>
        <p:txBody>
          <a:bodyPr wrap="square">
            <a:spAutoFit/>
          </a:bodyPr>
          <a:lstStyle/>
          <a:p>
            <a:r>
              <a:rPr lang="en-US" sz="1000">
                <a:solidFill>
                  <a:srgbClr val="000000"/>
                </a:solidFill>
                <a:effectLst/>
                <a:latin typeface="Arial" panose="020B0604020202020204" pitchFamily="34" charset="0"/>
                <a:ea typeface="Arial" panose="020B0604020202020204" pitchFamily="34" charset="0"/>
              </a:rPr>
              <a:t>Moons KGM, Altman DG, </a:t>
            </a:r>
            <a:r>
              <a:rPr lang="en-US" sz="1000" err="1">
                <a:solidFill>
                  <a:srgbClr val="000000"/>
                </a:solidFill>
                <a:effectLst/>
                <a:latin typeface="Arial" panose="020B0604020202020204" pitchFamily="34" charset="0"/>
                <a:ea typeface="Arial" panose="020B0604020202020204" pitchFamily="34" charset="0"/>
              </a:rPr>
              <a:t>Reitsma</a:t>
            </a:r>
            <a:r>
              <a:rPr lang="en-US" sz="1000">
                <a:solidFill>
                  <a:srgbClr val="000000"/>
                </a:solidFill>
                <a:effectLst/>
                <a:latin typeface="Arial" panose="020B0604020202020204" pitchFamily="34" charset="0"/>
                <a:ea typeface="Arial" panose="020B0604020202020204" pitchFamily="34" charset="0"/>
              </a:rPr>
              <a:t> JB, </a:t>
            </a:r>
            <a:r>
              <a:rPr lang="en-US" sz="1000" i="1">
                <a:solidFill>
                  <a:srgbClr val="000000"/>
                </a:solidFill>
                <a:effectLst/>
                <a:latin typeface="Arial" panose="020B0604020202020204" pitchFamily="34" charset="0"/>
                <a:ea typeface="Arial" panose="020B0604020202020204" pitchFamily="34" charset="0"/>
              </a:rPr>
              <a:t>et al.</a:t>
            </a:r>
            <a:r>
              <a:rPr lang="en-US" sz="1000">
                <a:solidFill>
                  <a:srgbClr val="000000"/>
                </a:solidFill>
                <a:effectLst/>
                <a:latin typeface="Arial" panose="020B0604020202020204" pitchFamily="34" charset="0"/>
                <a:ea typeface="Arial" panose="020B0604020202020204" pitchFamily="34" charset="0"/>
              </a:rPr>
              <a:t> Transparent Reporting of a multivariable prediction model for Individual Prognosis or Diagnosis (TRIPOD): explanation and elaboration. </a:t>
            </a:r>
            <a:r>
              <a:rPr lang="en-US" sz="1000" i="1">
                <a:solidFill>
                  <a:srgbClr val="000000"/>
                </a:solidFill>
                <a:effectLst/>
                <a:latin typeface="Arial" panose="020B0604020202020204" pitchFamily="34" charset="0"/>
                <a:ea typeface="Arial" panose="020B0604020202020204" pitchFamily="34" charset="0"/>
              </a:rPr>
              <a:t>Ann Intern Med</a:t>
            </a:r>
            <a:r>
              <a:rPr lang="en-US" sz="1000">
                <a:solidFill>
                  <a:srgbClr val="000000"/>
                </a:solidFill>
                <a:effectLst/>
                <a:latin typeface="Arial" panose="020B0604020202020204" pitchFamily="34" charset="0"/>
                <a:ea typeface="Arial" panose="020B0604020202020204" pitchFamily="34" charset="0"/>
              </a:rPr>
              <a:t>. 2015;162:W1-73. </a:t>
            </a:r>
            <a:r>
              <a:rPr lang="en-US" sz="1000" err="1">
                <a:solidFill>
                  <a:srgbClr val="000000"/>
                </a:solidFill>
                <a:effectLst/>
                <a:latin typeface="Arial" panose="020B0604020202020204" pitchFamily="34" charset="0"/>
                <a:ea typeface="Arial" panose="020B0604020202020204" pitchFamily="34" charset="0"/>
              </a:rPr>
              <a:t>doi</a:t>
            </a:r>
            <a:r>
              <a:rPr lang="en-US" sz="1000">
                <a:solidFill>
                  <a:srgbClr val="000000"/>
                </a:solidFill>
                <a:effectLst/>
                <a:latin typeface="Arial" panose="020B0604020202020204" pitchFamily="34" charset="0"/>
                <a:ea typeface="Arial" panose="020B0604020202020204" pitchFamily="34" charset="0"/>
              </a:rPr>
              <a:t>: 10.7326/M14-0698</a:t>
            </a:r>
            <a:endParaRPr lang="en-US" sz="1000"/>
          </a:p>
        </p:txBody>
      </p:sp>
      <p:sp>
        <p:nvSpPr>
          <p:cNvPr id="4" name="TextBox 3">
            <a:extLst>
              <a:ext uri="{FF2B5EF4-FFF2-40B4-BE49-F238E27FC236}">
                <a16:creationId xmlns:a16="http://schemas.microsoft.com/office/drawing/2014/main" id="{8DBC5E53-716A-A0E5-DA6A-0772D1144551}"/>
              </a:ext>
            </a:extLst>
          </p:cNvPr>
          <p:cNvSpPr txBox="1"/>
          <p:nvPr/>
        </p:nvSpPr>
        <p:spPr>
          <a:xfrm>
            <a:off x="19606" y="6447826"/>
            <a:ext cx="12192000" cy="369332"/>
          </a:xfrm>
          <a:prstGeom prst="rect">
            <a:avLst/>
          </a:prstGeom>
          <a:noFill/>
        </p:spPr>
        <p:txBody>
          <a:bodyPr wrap="square">
            <a:spAutoFit/>
          </a:bodyPr>
          <a:lstStyle/>
          <a:p>
            <a:pPr algn="r"/>
            <a:r>
              <a:rPr lang="en-US" dirty="0">
                <a:hlinkClick r:id="rId3"/>
              </a:rPr>
              <a:t>https://github.com/magic-lantern/2025-useR</a:t>
            </a:r>
            <a:r>
              <a:rPr lang="en-US" dirty="0"/>
              <a:t> </a:t>
            </a:r>
          </a:p>
        </p:txBody>
      </p:sp>
      <p:sp>
        <p:nvSpPr>
          <p:cNvPr id="8" name="Rectangle 7">
            <a:extLst>
              <a:ext uri="{FF2B5EF4-FFF2-40B4-BE49-F238E27FC236}">
                <a16:creationId xmlns:a16="http://schemas.microsoft.com/office/drawing/2014/main" id="{34E0F9CE-5F55-CB52-CCFD-82B7E1D52AF7}"/>
              </a:ext>
            </a:extLst>
          </p:cNvPr>
          <p:cNvSpPr/>
          <p:nvPr/>
        </p:nvSpPr>
        <p:spPr>
          <a:xfrm>
            <a:off x="9002110" y="2358103"/>
            <a:ext cx="3176110" cy="144138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E5B080-7975-14CB-341B-DC40795AD5B2}"/>
              </a:ext>
            </a:extLst>
          </p:cNvPr>
          <p:cNvSpPr/>
          <p:nvPr/>
        </p:nvSpPr>
        <p:spPr>
          <a:xfrm>
            <a:off x="3531476" y="4512072"/>
            <a:ext cx="1287517" cy="148756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401826-EC34-4AB2-58C1-3EF5F45238F4}"/>
              </a:ext>
            </a:extLst>
          </p:cNvPr>
          <p:cNvSpPr/>
          <p:nvPr/>
        </p:nvSpPr>
        <p:spPr>
          <a:xfrm>
            <a:off x="8036415" y="4508660"/>
            <a:ext cx="3680512" cy="148756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2445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762785" y="620440"/>
            <a:ext cx="8673906" cy="1325563"/>
          </a:xfrm>
        </p:spPr>
        <p:txBody>
          <a:bodyPr/>
          <a:lstStyle/>
          <a:p>
            <a:r>
              <a:rPr lang="en-US"/>
              <a:t>Modeling</a:t>
            </a:r>
          </a:p>
        </p:txBody>
      </p:sp>
      <p:sp>
        <p:nvSpPr>
          <p:cNvPr id="18" name="Text Placeholder 17">
            <a:extLst>
              <a:ext uri="{FF2B5EF4-FFF2-40B4-BE49-F238E27FC236}">
                <a16:creationId xmlns:a16="http://schemas.microsoft.com/office/drawing/2014/main" id="{F8E6641A-6BE7-5D2F-72DF-4EBF972D4F79}"/>
              </a:ext>
            </a:extLst>
          </p:cNvPr>
          <p:cNvSpPr>
            <a:spLocks noGrp="1"/>
          </p:cNvSpPr>
          <p:nvPr>
            <p:ph type="body" sz="quarter" idx="10"/>
          </p:nvPr>
        </p:nvSpPr>
        <p:spPr>
          <a:xfrm>
            <a:off x="762802" y="1947938"/>
            <a:ext cx="11093367" cy="4599456"/>
          </a:xfrm>
        </p:spPr>
        <p:txBody>
          <a:bodyPr vert="horz" lIns="91440" tIns="45720" rIns="91440" bIns="45720" rtlCol="0" anchor="t">
            <a:noAutofit/>
          </a:bodyPr>
          <a:lstStyle/>
          <a:p>
            <a:pPr marL="457200" indent="-457200">
              <a:buFont typeface="Arial" panose="020B0604020202020204" pitchFamily="34" charset="0"/>
              <a:buChar char="•"/>
            </a:pPr>
            <a:r>
              <a:rPr lang="en-US" sz="2800" i="0" dirty="0">
                <a:solidFill>
                  <a:srgbClr val="000000"/>
                </a:solidFill>
                <a:effectLst/>
                <a:latin typeface="Arial" panose="020B0604020202020204" pitchFamily="34" charset="0"/>
                <a:ea typeface="Arial" panose="020B0604020202020204" pitchFamily="34" charset="0"/>
              </a:rPr>
              <a:t>Standard logistic regression</a:t>
            </a:r>
          </a:p>
          <a:p>
            <a:pPr marL="457200" indent="-457200">
              <a:buFont typeface="Arial" panose="020B0604020202020204" pitchFamily="34" charset="0"/>
              <a:buChar char="•"/>
            </a:pPr>
            <a:r>
              <a:rPr lang="en-US" sz="2800" i="0" dirty="0">
                <a:solidFill>
                  <a:srgbClr val="000000"/>
                </a:solidFill>
                <a:effectLst/>
                <a:latin typeface="Arial" panose="020B0604020202020204" pitchFamily="34" charset="0"/>
                <a:ea typeface="Arial" panose="020B0604020202020204" pitchFamily="34" charset="0"/>
              </a:rPr>
              <a:t>Penalized logistic regression (lasso &amp; ridge)</a:t>
            </a:r>
          </a:p>
          <a:p>
            <a:pPr marL="457200" indent="-457200">
              <a:buFont typeface="Arial" panose="020B0604020202020204" pitchFamily="34" charset="0"/>
              <a:buChar char="•"/>
            </a:pPr>
            <a:r>
              <a:rPr lang="en-US" sz="2800" i="0" dirty="0">
                <a:solidFill>
                  <a:srgbClr val="000000"/>
                </a:solidFill>
                <a:latin typeface="Arial" panose="020B0604020202020204" pitchFamily="34" charset="0"/>
                <a:ea typeface="Arial" panose="020B0604020202020204" pitchFamily="34" charset="0"/>
              </a:rPr>
              <a:t>S</a:t>
            </a:r>
            <a:r>
              <a:rPr lang="en-US" sz="2800" i="0" dirty="0">
                <a:solidFill>
                  <a:srgbClr val="000000"/>
                </a:solidFill>
                <a:effectLst/>
                <a:latin typeface="Arial" panose="020B0604020202020204" pitchFamily="34" charset="0"/>
                <a:ea typeface="Arial" panose="020B0604020202020204" pitchFamily="34" charset="0"/>
              </a:rPr>
              <a:t>upport vector machines (SVM)</a:t>
            </a:r>
          </a:p>
          <a:p>
            <a:pPr marL="457200" indent="-457200">
              <a:buFont typeface="Arial" panose="020B0604020202020204" pitchFamily="34" charset="0"/>
              <a:buChar char="•"/>
            </a:pPr>
            <a:r>
              <a:rPr lang="en-US" sz="2800" i="0" dirty="0">
                <a:solidFill>
                  <a:srgbClr val="000000"/>
                </a:solidFill>
                <a:latin typeface="Arial" panose="020B0604020202020204" pitchFamily="34" charset="0"/>
                <a:ea typeface="Arial" panose="020B0604020202020204" pitchFamily="34" charset="0"/>
              </a:rPr>
              <a:t>G</a:t>
            </a:r>
            <a:r>
              <a:rPr lang="en-US" sz="2800" i="0" dirty="0">
                <a:solidFill>
                  <a:srgbClr val="000000"/>
                </a:solidFill>
                <a:effectLst/>
                <a:latin typeface="Arial" panose="020B0604020202020204" pitchFamily="34" charset="0"/>
                <a:ea typeface="Arial" panose="020B0604020202020204" pitchFamily="34" charset="0"/>
              </a:rPr>
              <a:t>eneralized estimating equations</a:t>
            </a:r>
          </a:p>
          <a:p>
            <a:pPr marL="457200" indent="-457200">
              <a:buFont typeface="Arial" panose="020B0604020202020204" pitchFamily="34" charset="0"/>
              <a:buChar char="•"/>
            </a:pPr>
            <a:r>
              <a:rPr lang="en-US" sz="2800" i="0" dirty="0">
                <a:solidFill>
                  <a:srgbClr val="000000"/>
                </a:solidFill>
                <a:latin typeface="Arial" panose="020B0604020202020204" pitchFamily="34" charset="0"/>
                <a:ea typeface="Arial" panose="020B0604020202020204" pitchFamily="34" charset="0"/>
              </a:rPr>
              <a:t>G</a:t>
            </a:r>
            <a:r>
              <a:rPr lang="en-US" sz="2800" i="0" dirty="0">
                <a:solidFill>
                  <a:srgbClr val="000000"/>
                </a:solidFill>
                <a:effectLst/>
                <a:latin typeface="Arial" panose="020B0604020202020204" pitchFamily="34" charset="0"/>
                <a:ea typeface="Arial" panose="020B0604020202020204" pitchFamily="34" charset="0"/>
              </a:rPr>
              <a:t>eneralized additive models</a:t>
            </a:r>
          </a:p>
          <a:p>
            <a:pPr marL="457200" indent="-457200">
              <a:buFont typeface="Arial" panose="020B0604020202020204" pitchFamily="34" charset="0"/>
              <a:buChar char="•"/>
            </a:pPr>
            <a:r>
              <a:rPr lang="en-US" sz="2800" i="0" dirty="0">
                <a:solidFill>
                  <a:srgbClr val="000000"/>
                </a:solidFill>
                <a:effectLst/>
                <a:latin typeface="Arial" panose="020B0604020202020204" pitchFamily="34" charset="0"/>
                <a:ea typeface="Arial" panose="020B0604020202020204" pitchFamily="34" charset="0"/>
              </a:rPr>
              <a:t>Neural Network (NN) with Long Short-T</a:t>
            </a:r>
            <a:r>
              <a:rPr lang="en-US" sz="2800" i="0" dirty="0">
                <a:solidFill>
                  <a:srgbClr val="000000"/>
                </a:solidFill>
                <a:latin typeface="Arial" panose="020B0604020202020204" pitchFamily="34" charset="0"/>
                <a:ea typeface="Arial" panose="020B0604020202020204" pitchFamily="34" charset="0"/>
              </a:rPr>
              <a:t>erm Memory layers (LSTM)</a:t>
            </a:r>
          </a:p>
        </p:txBody>
      </p:sp>
      <p:pic>
        <p:nvPicPr>
          <p:cNvPr id="3" name="Picture 2" descr="A table full of desserts&#10;&#10;Description automatically generated">
            <a:extLst>
              <a:ext uri="{FF2B5EF4-FFF2-40B4-BE49-F238E27FC236}">
                <a16:creationId xmlns:a16="http://schemas.microsoft.com/office/drawing/2014/main" id="{AEF3984C-1C80-27BE-2E6D-E75493F470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17640" y="182880"/>
            <a:ext cx="3553038" cy="1828800"/>
          </a:xfrm>
          <a:prstGeom prst="rect">
            <a:avLst/>
          </a:prstGeom>
        </p:spPr>
      </p:pic>
      <p:sp>
        <p:nvSpPr>
          <p:cNvPr id="4" name="TextBox 3">
            <a:extLst>
              <a:ext uri="{FF2B5EF4-FFF2-40B4-BE49-F238E27FC236}">
                <a16:creationId xmlns:a16="http://schemas.microsoft.com/office/drawing/2014/main" id="{141C4D48-142A-4C3A-32A1-9D2A983B9B7B}"/>
              </a:ext>
            </a:extLst>
          </p:cNvPr>
          <p:cNvSpPr txBox="1"/>
          <p:nvPr/>
        </p:nvSpPr>
        <p:spPr>
          <a:xfrm>
            <a:off x="8565961" y="2011680"/>
            <a:ext cx="3456395" cy="253916"/>
          </a:xfrm>
          <a:prstGeom prst="rect">
            <a:avLst/>
          </a:prstGeom>
          <a:noFill/>
        </p:spPr>
        <p:txBody>
          <a:bodyPr wrap="none" rtlCol="0">
            <a:spAutoFit/>
          </a:bodyPr>
          <a:lstStyle/>
          <a:p>
            <a:r>
              <a:rPr lang="en-US" sz="1050"/>
              <a:t>https://clipground.com/images/food-buffet-clipart-3.jpg</a:t>
            </a:r>
          </a:p>
        </p:txBody>
      </p:sp>
      <p:sp>
        <p:nvSpPr>
          <p:cNvPr id="2" name="TextBox 1">
            <a:extLst>
              <a:ext uri="{FF2B5EF4-FFF2-40B4-BE49-F238E27FC236}">
                <a16:creationId xmlns:a16="http://schemas.microsoft.com/office/drawing/2014/main" id="{F272B8D6-F884-2EA9-138C-01A35F21F846}"/>
              </a:ext>
            </a:extLst>
          </p:cNvPr>
          <p:cNvSpPr txBox="1"/>
          <p:nvPr/>
        </p:nvSpPr>
        <p:spPr>
          <a:xfrm>
            <a:off x="19606" y="6447826"/>
            <a:ext cx="12192000" cy="369332"/>
          </a:xfrm>
          <a:prstGeom prst="rect">
            <a:avLst/>
          </a:prstGeom>
          <a:noFill/>
        </p:spPr>
        <p:txBody>
          <a:bodyPr wrap="square">
            <a:spAutoFit/>
          </a:bodyPr>
          <a:lstStyle/>
          <a:p>
            <a:pPr algn="r"/>
            <a:r>
              <a:rPr lang="en-US" dirty="0">
                <a:hlinkClick r:id="rId4"/>
              </a:rPr>
              <a:t>https://github.com/magic-lantern/2025-useR</a:t>
            </a:r>
            <a:r>
              <a:rPr lang="en-US" dirty="0"/>
              <a:t> </a:t>
            </a:r>
          </a:p>
        </p:txBody>
      </p:sp>
    </p:spTree>
    <p:extLst>
      <p:ext uri="{BB962C8B-B14F-4D97-AF65-F5344CB8AC3E}">
        <p14:creationId xmlns:p14="http://schemas.microsoft.com/office/powerpoint/2010/main" val="36904561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1052</Words>
  <Application>Microsoft Office PowerPoint</Application>
  <PresentationFormat>Widescreen</PresentationFormat>
  <Paragraphs>303</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Aptos Display</vt:lpstr>
      <vt:lpstr>Arial</vt:lpstr>
      <vt:lpstr>Calibri</vt:lpstr>
      <vt:lpstr>Helvetica</vt:lpstr>
      <vt:lpstr>Helvetica Neue</vt:lpstr>
      <vt:lpstr>office theme</vt:lpstr>
      <vt:lpstr>PowerPoint Presentation</vt:lpstr>
      <vt:lpstr>Disclosures</vt:lpstr>
      <vt:lpstr>Motivation</vt:lpstr>
      <vt:lpstr>Study</vt:lpstr>
      <vt:lpstr>Data</vt:lpstr>
      <vt:lpstr>Data</vt:lpstr>
      <vt:lpstr>Data</vt:lpstr>
      <vt:lpstr>Data</vt:lpstr>
      <vt:lpstr>Modeling</vt:lpstr>
      <vt:lpstr>Modeling – Regression p1</vt:lpstr>
      <vt:lpstr>Modeling – Regression p2</vt:lpstr>
      <vt:lpstr>Modeling – LSTM p1</vt:lpstr>
      <vt:lpstr>PowerPoint Presentation</vt:lpstr>
      <vt:lpstr>Modeling – LSTM p4</vt:lpstr>
      <vt:lpstr>PowerPoint Presentation</vt:lpstr>
      <vt:lpstr>Modeling – LSTM p5</vt:lpstr>
      <vt:lpstr>Modeling LSTM Hyperparameters</vt:lpstr>
      <vt:lpstr>Modeling - LSTM hyperparm</vt:lpstr>
      <vt:lpstr>Modeling – LSTM training</vt:lpstr>
      <vt:lpstr>Results</vt:lpstr>
      <vt:lpstr>Interpretability - Linear</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2025-07-01T18:14:07Z</dcterms:created>
  <dcterms:modified xsi:type="dcterms:W3CDTF">2025-07-01T18:18:53Z</dcterms:modified>
</cp:coreProperties>
</file>